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57" r:id="rId4"/>
    <p:sldId id="258" r:id="rId5"/>
    <p:sldId id="263" r:id="rId6"/>
    <p:sldId id="260" r:id="rId7"/>
    <p:sldId id="265" r:id="rId8"/>
    <p:sldId id="268" r:id="rId9"/>
    <p:sldId id="269" r:id="rId10"/>
    <p:sldId id="262" r:id="rId11"/>
    <p:sldId id="271" r:id="rId12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5" autoAdjust="0"/>
    <p:restoredTop sz="75269"/>
  </p:normalViewPr>
  <p:slideViewPr>
    <p:cSldViewPr snapToGrid="0">
      <p:cViewPr varScale="1">
        <p:scale>
          <a:sx n="65" d="100"/>
          <a:sy n="65" d="100"/>
        </p:scale>
        <p:origin x="214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0E51E-F8E5-6B4B-98C5-B18FFD5C573E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CB175-4195-6F42-A9FB-0A313DCB6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13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CB175-4195-6F42-A9FB-0A313DCB61F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675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CB175-4195-6F42-A9FB-0A313DCB61F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841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スライドショーにして画像をクリックすると、</a:t>
            </a:r>
            <a:r>
              <a:rPr kumimoji="1" lang="en-US" altLang="ja-JP" dirty="0"/>
              <a:t>web</a:t>
            </a:r>
            <a:r>
              <a:rPr kumimoji="1" lang="ja-JP" altLang="en-US"/>
              <a:t>ブラウザが開き、心臓の映像が見られます。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心房、心室が収縮するタイミングのずれに注目しましょう</a:t>
            </a:r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CB175-4195-6F42-A9FB-0A313DCB61F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320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CB175-4195-6F42-A9FB-0A313DCB61F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96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31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441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81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96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210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247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065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78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15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44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0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C70FB-7658-4234-87A4-CCC256B466B4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5A0C5-929C-4FA5-91EC-F425797A162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DE63347-3D24-A949-B1AD-D29C327D6BE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645142" y="206943"/>
            <a:ext cx="11430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5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lveducation.com/products/detail/317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lveducation.com/products/detail/31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lveducation.com/products/detail/31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26805" y="2158372"/>
            <a:ext cx="4467792" cy="3060541"/>
          </a:xfrm>
        </p:spPr>
        <p:txBody>
          <a:bodyPr>
            <a:normAutofit/>
          </a:bodyPr>
          <a:lstStyle/>
          <a:p>
            <a:r>
              <a:rPr kumimoji="1" lang="ja-JP" altLang="en-US">
                <a:solidFill>
                  <a:srgbClr val="FFFFFF"/>
                </a:solidFill>
              </a:rPr>
              <a:t>心臓のつくりとはたらき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977782" y="5517591"/>
            <a:ext cx="6124381" cy="1041731"/>
          </a:xfrm>
        </p:spPr>
        <p:txBody>
          <a:bodyPr>
            <a:normAutofit/>
          </a:bodyPr>
          <a:lstStyle/>
          <a:p>
            <a:r>
              <a:rPr kumimoji="1" lang="ja-JP" altLang="en-US" sz="2800">
                <a:solidFill>
                  <a:srgbClr val="FFFFFF"/>
                </a:solidFill>
              </a:rPr>
              <a:t>中学２年　生物の体のつくりとはたらき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368" y="366810"/>
            <a:ext cx="6124381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54BCCE5-00AE-2246-81D9-1DE63825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580" y="1374798"/>
            <a:ext cx="3950388" cy="4108404"/>
          </a:xfrm>
          <a:custGeom>
            <a:avLst/>
            <a:gdLst/>
            <a:ahLst/>
            <a:cxnLst/>
            <a:rect l="l" t="t" r="r" b="b"/>
            <a:pathLst>
              <a:path w="4273177" h="4470400">
                <a:moveTo>
                  <a:pt x="75080" y="0"/>
                </a:moveTo>
                <a:lnTo>
                  <a:pt x="4198097" y="0"/>
                </a:lnTo>
                <a:cubicBezTo>
                  <a:pt x="4239563" y="0"/>
                  <a:pt x="4273177" y="33614"/>
                  <a:pt x="4273177" y="75080"/>
                </a:cubicBezTo>
                <a:lnTo>
                  <a:pt x="4273177" y="4395320"/>
                </a:lnTo>
                <a:cubicBezTo>
                  <a:pt x="4273177" y="4436786"/>
                  <a:pt x="4239563" y="4470400"/>
                  <a:pt x="4198097" y="4470400"/>
                </a:cubicBezTo>
                <a:lnTo>
                  <a:pt x="75080" y="4470400"/>
                </a:lnTo>
                <a:cubicBezTo>
                  <a:pt x="33614" y="4470400"/>
                  <a:pt x="0" y="4436786"/>
                  <a:pt x="0" y="4395320"/>
                </a:cubicBezTo>
                <a:lnTo>
                  <a:pt x="0" y="75080"/>
                </a:lnTo>
                <a:cubicBezTo>
                  <a:pt x="0" y="33614"/>
                  <a:pt x="33614" y="0"/>
                  <a:pt x="75080" y="0"/>
                </a:cubicBezTo>
                <a:close/>
              </a:path>
            </a:pathLst>
          </a:custGeom>
        </p:spPr>
      </p:pic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B457BD69-353A-644C-04FF-F78AF1575D65}"/>
              </a:ext>
            </a:extLst>
          </p:cNvPr>
          <p:cNvSpPr txBox="1">
            <a:spLocks/>
          </p:cNvSpPr>
          <p:nvPr/>
        </p:nvSpPr>
        <p:spPr>
          <a:xfrm>
            <a:off x="6384803" y="2352767"/>
            <a:ext cx="5710820" cy="1335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>
                <a:solidFill>
                  <a:srgbClr val="FFFFFF"/>
                </a:solidFill>
              </a:rPr>
              <a:t>パワーポイント</a:t>
            </a:r>
            <a:r>
              <a:rPr lang="en-US" altLang="ja-JP" sz="3600" dirty="0">
                <a:solidFill>
                  <a:srgbClr val="FFFFFF"/>
                </a:solidFill>
              </a:rPr>
              <a:t> </a:t>
            </a:r>
            <a:r>
              <a:rPr lang="ja-JP" altLang="en-US" sz="3600">
                <a:solidFill>
                  <a:srgbClr val="FFFFFF"/>
                </a:solidFill>
              </a:rPr>
              <a:t>リンク使用例</a:t>
            </a:r>
          </a:p>
        </p:txBody>
      </p:sp>
    </p:spTree>
    <p:extLst>
      <p:ext uri="{BB962C8B-B14F-4D97-AF65-F5344CB8AC3E}">
        <p14:creationId xmlns:p14="http://schemas.microsoft.com/office/powerpoint/2010/main" val="1279916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01E736ED-0C91-DA48-BC50-13C84CFA6DCE}"/>
              </a:ext>
            </a:extLst>
          </p:cNvPr>
          <p:cNvSpPr txBox="1">
            <a:spLocks/>
          </p:cNvSpPr>
          <p:nvPr/>
        </p:nvSpPr>
        <p:spPr>
          <a:xfrm>
            <a:off x="1489974" y="-79715"/>
            <a:ext cx="81073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/>
              <a:t>心臓の動き方　　　</a:t>
            </a:r>
            <a:endParaRPr lang="ja-JP" altLang="en-US" sz="4000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63E70B7-D9D9-AB40-9C08-03F16C03E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2" y="988509"/>
            <a:ext cx="10515600" cy="653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中学生の年齢では一日におよそ１０万回</a:t>
            </a:r>
            <a:r>
              <a:rPr lang="ja-JP" altLang="en-US"/>
              <a:t>繰り返される</a:t>
            </a:r>
            <a:endParaRPr lang="en-US" altLang="ja-JP" dirty="0"/>
          </a:p>
        </p:txBody>
      </p:sp>
      <p:pic>
        <p:nvPicPr>
          <p:cNvPr id="15" name="図 14" descr="心臓血流GIFアニメーション&#10;&#10;自動的に生成された説明">
            <a:extLst>
              <a:ext uri="{FF2B5EF4-FFF2-40B4-BE49-F238E27FC236}">
                <a16:creationId xmlns:a16="http://schemas.microsoft.com/office/drawing/2014/main" id="{230BB172-6480-9447-B6EC-01FBC677746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062" t="25614" r="31183" b="22143"/>
          <a:stretch/>
        </p:blipFill>
        <p:spPr>
          <a:xfrm>
            <a:off x="3106911" y="1641620"/>
            <a:ext cx="5703861" cy="4822922"/>
          </a:xfrm>
          <a:prstGeom prst="rect">
            <a:avLst/>
          </a:prstGeom>
        </p:spPr>
      </p:pic>
      <p:sp>
        <p:nvSpPr>
          <p:cNvPr id="16" name="テキスト ボックス 15">
            <a:hlinkClick r:id="rId3"/>
            <a:extLst>
              <a:ext uri="{FF2B5EF4-FFF2-40B4-BE49-F238E27FC236}">
                <a16:creationId xmlns:a16="http://schemas.microsoft.com/office/drawing/2014/main" id="{506E12D3-BFFC-7746-BBAB-3383220EDC9A}"/>
              </a:ext>
            </a:extLst>
          </p:cNvPr>
          <p:cNvSpPr txBox="1"/>
          <p:nvPr/>
        </p:nvSpPr>
        <p:spPr>
          <a:xfrm>
            <a:off x="8546840" y="5684825"/>
            <a:ext cx="364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u="sng">
                <a:solidFill>
                  <a:schemeClr val="accent5"/>
                </a:solidFill>
              </a:rPr>
              <a:t>もう一度実際の心臓の映像を見る</a:t>
            </a:r>
          </a:p>
        </p:txBody>
      </p:sp>
      <p:pic>
        <p:nvPicPr>
          <p:cNvPr id="18" name="グラフィックス 17" descr="右向き指示マーク 枠線">
            <a:extLst>
              <a:ext uri="{FF2B5EF4-FFF2-40B4-BE49-F238E27FC236}">
                <a16:creationId xmlns:a16="http://schemas.microsoft.com/office/drawing/2014/main" id="{54DF34C6-8C38-644A-8FBB-5E1B845045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4367486">
            <a:off x="9663913" y="585372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80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1EB74253-0D54-3FCA-D098-EAA012C2B7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581" y="3614057"/>
            <a:ext cx="2188837" cy="36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7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hlinkClick r:id="rId3"/>
            <a:extLst>
              <a:ext uri="{FF2B5EF4-FFF2-40B4-BE49-F238E27FC236}">
                <a16:creationId xmlns:a16="http://schemas.microsoft.com/office/drawing/2014/main" id="{0896D532-DAF6-484C-A4F9-51685FAE7B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719" y="3571360"/>
            <a:ext cx="5421086" cy="32262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659D7E5-8068-C245-8EF5-9123A50FD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89671" cy="712561"/>
          </a:xfrm>
        </p:spPr>
        <p:txBody>
          <a:bodyPr>
            <a:normAutofit/>
          </a:bodyPr>
          <a:lstStyle/>
          <a:p>
            <a:r>
              <a:rPr kumimoji="1" lang="ja-JP" altLang="en-US" sz="3600"/>
              <a:t>お使いになるときのご注意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FF8A13-8C69-6045-848A-8169CBEF6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553" y="1235868"/>
            <a:ext cx="10515600" cy="2193132"/>
          </a:xfrm>
        </p:spPr>
        <p:txBody>
          <a:bodyPr>
            <a:normAutofit/>
          </a:bodyPr>
          <a:lstStyle/>
          <a:p>
            <a:r>
              <a:rPr kumimoji="1" lang="ja-JP" altLang="en-US" sz="2000"/>
              <a:t>スライドショーにした状態で、画像をクリックするとブラウザが開きます。</a:t>
            </a:r>
            <a:endParaRPr kumimoji="1" lang="en-US" altLang="ja-JP" sz="2000" dirty="0"/>
          </a:p>
          <a:p>
            <a:r>
              <a:rPr lang="ja-JP" altLang="en-US" sz="2000"/>
              <a:t>あらかじめブラウザが開く位置、大きさを調節しておきます。</a:t>
            </a:r>
            <a:endParaRPr lang="en-US" altLang="ja-JP" sz="2000" dirty="0"/>
          </a:p>
          <a:p>
            <a:r>
              <a:rPr kumimoji="1" lang="ja-JP" altLang="en-US" sz="2000"/>
              <a:t>ブラウザ内で</a:t>
            </a:r>
            <a:r>
              <a:rPr kumimoji="1" lang="en-US" altLang="ja-JP" sz="2000" dirty="0"/>
              <a:t>e</a:t>
            </a:r>
            <a:r>
              <a:rPr kumimoji="1" lang="ja-JP" altLang="en-US" sz="2000"/>
              <a:t>ミクロの映像を再生します。</a:t>
            </a:r>
            <a:endParaRPr kumimoji="1" lang="en-US" altLang="ja-JP" sz="2000" dirty="0"/>
          </a:p>
          <a:p>
            <a:pPr lvl="1"/>
            <a:r>
              <a:rPr kumimoji="1" lang="ja-JP" altLang="en-US" sz="1400"/>
              <a:t>画像をクリックすると再生、もう一度クリックすると一時停止</a:t>
            </a:r>
            <a:endParaRPr kumimoji="1" lang="en-US" altLang="ja-JP" sz="1400" dirty="0"/>
          </a:p>
          <a:p>
            <a:pPr lvl="1"/>
            <a:r>
              <a:rPr kumimoji="1" lang="ja-JP" altLang="en-US" sz="1400"/>
              <a:t>画面をダブルクリックすると全画面表示となり、もう一度ダブルクリックするとウインドウ表示に戻ります。</a:t>
            </a:r>
            <a:endParaRPr kumimoji="1" lang="en-US" altLang="ja-JP" sz="1400" dirty="0"/>
          </a:p>
          <a:p>
            <a:r>
              <a:rPr lang="ja-JP" altLang="en-US" sz="2000"/>
              <a:t>背景に残っているパワーポイントの画面をクリックすると、スライドショーに戻ります。</a:t>
            </a:r>
            <a:endParaRPr kumimoji="1" lang="ja-JP" altLang="en-US" sz="20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95C25D-7BFE-9E4F-BA31-D9FF33D9AF5E}"/>
              </a:ext>
            </a:extLst>
          </p:cNvPr>
          <p:cNvSpPr txBox="1"/>
          <p:nvPr/>
        </p:nvSpPr>
        <p:spPr>
          <a:xfrm>
            <a:off x="124774" y="3987579"/>
            <a:ext cx="2234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/>
              <a:t>ブラウザが開く位置を調整しておく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4B95EEB-4D27-A641-AA87-B2D32E31A7E7}"/>
              </a:ext>
            </a:extLst>
          </p:cNvPr>
          <p:cNvCxnSpPr>
            <a:cxnSpLocks/>
          </p:cNvCxnSpPr>
          <p:nvPr/>
        </p:nvCxnSpPr>
        <p:spPr>
          <a:xfrm flipV="1">
            <a:off x="2214560" y="3984173"/>
            <a:ext cx="909230" cy="293913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4B70714-1617-F54C-91DA-2A61C3FDAB24}"/>
              </a:ext>
            </a:extLst>
          </p:cNvPr>
          <p:cNvCxnSpPr>
            <a:cxnSpLocks/>
          </p:cNvCxnSpPr>
          <p:nvPr/>
        </p:nvCxnSpPr>
        <p:spPr>
          <a:xfrm flipV="1">
            <a:off x="7897091" y="4278086"/>
            <a:ext cx="1467346" cy="476794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9B75CAB-13A8-264A-AB08-72004388C526}"/>
              </a:ext>
            </a:extLst>
          </p:cNvPr>
          <p:cNvSpPr txBox="1"/>
          <p:nvPr/>
        </p:nvSpPr>
        <p:spPr>
          <a:xfrm>
            <a:off x="9507310" y="3984173"/>
            <a:ext cx="2234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/>
              <a:t>パワーポイントの画面をクリックすると、スライドショーに戻ります。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1207E9A-D690-F049-896A-634E457A9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5142" y="206943"/>
            <a:ext cx="1143000" cy="11938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74D8401-C770-C3A2-5E75-CC675A7AAA88}"/>
              </a:ext>
            </a:extLst>
          </p:cNvPr>
          <p:cNvSpPr txBox="1"/>
          <p:nvPr/>
        </p:nvSpPr>
        <p:spPr>
          <a:xfrm>
            <a:off x="64754" y="5531684"/>
            <a:ext cx="2949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/>
              <a:t>画面クリックで再生</a:t>
            </a:r>
            <a:endParaRPr kumimoji="1" lang="en-US" altLang="ja-JP" sz="1600" dirty="0"/>
          </a:p>
          <a:p>
            <a:r>
              <a:rPr lang="ja-JP" altLang="en-US" sz="1600"/>
              <a:t>ダブルクリックで全画面表示</a:t>
            </a:r>
            <a:endParaRPr kumimoji="1" lang="ja-JP" altLang="en-US" sz="1600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6D863B7-5F66-45EE-8EA8-C4F85391A551}"/>
              </a:ext>
            </a:extLst>
          </p:cNvPr>
          <p:cNvCxnSpPr>
            <a:cxnSpLocks/>
          </p:cNvCxnSpPr>
          <p:nvPr/>
        </p:nvCxnSpPr>
        <p:spPr>
          <a:xfrm flipV="1">
            <a:off x="2359067" y="5341522"/>
            <a:ext cx="2379188" cy="28061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80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自分の脈拍を調べよう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手首で脈</a:t>
            </a:r>
            <a:r>
              <a:rPr kumimoji="1" lang="ja-JP" altLang="en-US"/>
              <a:t>をとる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 sz="3200" dirty="0"/>
              <a:t>＜ポイント＞</a:t>
            </a:r>
            <a:endParaRPr lang="en-US" altLang="ja-JP" sz="3200" dirty="0"/>
          </a:p>
          <a:p>
            <a:pPr marL="0" indent="0" algn="ctr">
              <a:buNone/>
            </a:pPr>
            <a:endParaRPr lang="en-US" altLang="ja-JP" sz="3200" dirty="0"/>
          </a:p>
          <a:p>
            <a:r>
              <a:rPr lang="ja-JP" altLang="en-US" dirty="0"/>
              <a:t>右手の人差し指、中指、薬指の３本の指の腹でさがそう。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そっと触ると、トクットクッと動きがわかる。</a:t>
            </a:r>
            <a:endParaRPr kumimoji="1" lang="ja-JP" altLang="en-US" dirty="0"/>
          </a:p>
        </p:txBody>
      </p:sp>
      <p:pic>
        <p:nvPicPr>
          <p:cNvPr id="6" name="図 5" descr="人の手&#10;&#10;自動的に生成された説明">
            <a:extLst>
              <a:ext uri="{FF2B5EF4-FFF2-40B4-BE49-F238E27FC236}">
                <a16:creationId xmlns:a16="http://schemas.microsoft.com/office/drawing/2014/main" id="{290F0259-B483-A040-8FCD-1851BAD6ED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2221" y="2594610"/>
            <a:ext cx="4393557" cy="321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135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134600" cy="1325563"/>
          </a:xfrm>
        </p:spPr>
        <p:txBody>
          <a:bodyPr>
            <a:normAutofit/>
          </a:bodyPr>
          <a:lstStyle/>
          <a:p>
            <a:r>
              <a:rPr kumimoji="1" lang="ja-JP" altLang="en-US" sz="4000" dirty="0"/>
              <a:t>心臓はどのようにして血液を循環させているのだろうか。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心臓の動き方に注意して、映像を</a:t>
            </a:r>
            <a:r>
              <a:rPr kumimoji="1" lang="ja-JP" altLang="en-US"/>
              <a:t>見よう。</a:t>
            </a:r>
            <a:endParaRPr lang="en-US" altLang="ja-JP" dirty="0"/>
          </a:p>
        </p:txBody>
      </p:sp>
      <p:pic>
        <p:nvPicPr>
          <p:cNvPr id="4" name="図 3">
            <a:hlinkClick r:id="rId3"/>
            <a:extLst>
              <a:ext uri="{FF2B5EF4-FFF2-40B4-BE49-F238E27FC236}">
                <a16:creationId xmlns:a16="http://schemas.microsoft.com/office/drawing/2014/main" id="{67ADF235-6EC2-CB42-B689-1143C651A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706" y="3144054"/>
            <a:ext cx="3759200" cy="21209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88F1497-CC35-8848-98E4-85CAA2308AB9}"/>
              </a:ext>
            </a:extLst>
          </p:cNvPr>
          <p:cNvSpPr/>
          <p:nvPr/>
        </p:nvSpPr>
        <p:spPr>
          <a:xfrm>
            <a:off x="5404412" y="4895622"/>
            <a:ext cx="451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https://tlveducation.com/products/detail/</a:t>
            </a:r>
            <a:r>
              <a:rPr lang="en-US" altLang="ja-JP" dirty="0"/>
              <a:t>317</a:t>
            </a:r>
            <a:endParaRPr lang="ja-JP" altLang="en-US"/>
          </a:p>
        </p:txBody>
      </p:sp>
      <p:pic>
        <p:nvPicPr>
          <p:cNvPr id="9" name="図 8" descr="QR コード&#10;&#10;自動的に生成された説明">
            <a:extLst>
              <a:ext uri="{FF2B5EF4-FFF2-40B4-BE49-F238E27FC236}">
                <a16:creationId xmlns:a16="http://schemas.microsoft.com/office/drawing/2014/main" id="{8BFCD6DE-7961-424F-A8F5-FC8DFC21C6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865" y="2929513"/>
            <a:ext cx="21082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5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765" y="57330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4000" dirty="0"/>
              <a:t>　　　</a:t>
            </a:r>
            <a:r>
              <a:rPr kumimoji="1" lang="ja-JP" altLang="en-US" sz="4000" dirty="0"/>
              <a:t>ヒトの心臓の内部のつくり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3791" y="2186159"/>
            <a:ext cx="3105988" cy="417764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/>
              <a:t>断面の</a:t>
            </a:r>
            <a:r>
              <a:rPr kumimoji="1" lang="ja-JP" altLang="en-US" dirty="0"/>
              <a:t>模式図</a:t>
            </a:r>
          </a:p>
        </p:txBody>
      </p:sp>
      <p:pic>
        <p:nvPicPr>
          <p:cNvPr id="4" name="図 3" descr="心臓の内部の作り">
            <a:extLst>
              <a:ext uri="{FF2B5EF4-FFF2-40B4-BE49-F238E27FC236}">
                <a16:creationId xmlns:a16="http://schemas.microsoft.com/office/drawing/2014/main" id="{C1854E4C-B946-9643-AF62-811A086D3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785" y="1544778"/>
            <a:ext cx="7038786" cy="497505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C47B17-FC83-F64C-AA5F-B32D21813C22}"/>
              </a:ext>
            </a:extLst>
          </p:cNvPr>
          <p:cNvSpPr txBox="1"/>
          <p:nvPr/>
        </p:nvSpPr>
        <p:spPr>
          <a:xfrm>
            <a:off x="3928124" y="50920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/>
              <a:t>右心室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550F049-76E9-E347-8C63-A3C28C3A7CF0}"/>
              </a:ext>
            </a:extLst>
          </p:cNvPr>
          <p:cNvSpPr txBox="1"/>
          <p:nvPr/>
        </p:nvSpPr>
        <p:spPr>
          <a:xfrm>
            <a:off x="4235175" y="252968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/>
              <a:t>右心房</a:t>
            </a:r>
            <a:endParaRPr kumimoji="1" lang="ja-JP" altLang="en-US" sz="24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EECE65-2121-4941-839F-DB1124687EE2}"/>
              </a:ext>
            </a:extLst>
          </p:cNvPr>
          <p:cNvSpPr txBox="1"/>
          <p:nvPr/>
        </p:nvSpPr>
        <p:spPr>
          <a:xfrm>
            <a:off x="7865559" y="424931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/>
              <a:t>左心房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7300204-6FC4-8742-A97E-EA71596F3594}"/>
              </a:ext>
            </a:extLst>
          </p:cNvPr>
          <p:cNvSpPr txBox="1"/>
          <p:nvPr/>
        </p:nvSpPr>
        <p:spPr>
          <a:xfrm>
            <a:off x="7007510" y="53991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/>
              <a:t>左心室</a:t>
            </a:r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EA4C12D6-67C2-5A41-AF48-211892C2260C}"/>
              </a:ext>
            </a:extLst>
          </p:cNvPr>
          <p:cNvSpPr/>
          <p:nvPr/>
        </p:nvSpPr>
        <p:spPr>
          <a:xfrm>
            <a:off x="5343171" y="3705115"/>
            <a:ext cx="654384" cy="6543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DA80C37D-82A7-9043-B13C-9D7769DEF616}"/>
              </a:ext>
            </a:extLst>
          </p:cNvPr>
          <p:cNvSpPr/>
          <p:nvPr/>
        </p:nvSpPr>
        <p:spPr>
          <a:xfrm>
            <a:off x="6180604" y="3612659"/>
            <a:ext cx="461665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id="{8AC3AA27-D964-E245-85B1-4E4E2CDB1956}"/>
              </a:ext>
            </a:extLst>
          </p:cNvPr>
          <p:cNvSpPr/>
          <p:nvPr/>
        </p:nvSpPr>
        <p:spPr>
          <a:xfrm>
            <a:off x="6911402" y="4359499"/>
            <a:ext cx="420678" cy="4206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>
            <a:extLst>
              <a:ext uri="{FF2B5EF4-FFF2-40B4-BE49-F238E27FC236}">
                <a16:creationId xmlns:a16="http://schemas.microsoft.com/office/drawing/2014/main" id="{58BFC9F6-8F99-A946-B178-3794EAF819EE}"/>
              </a:ext>
            </a:extLst>
          </p:cNvPr>
          <p:cNvSpPr/>
          <p:nvPr/>
        </p:nvSpPr>
        <p:spPr>
          <a:xfrm>
            <a:off x="6711591" y="3858128"/>
            <a:ext cx="405883" cy="4058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A385472-37E8-C64F-8A53-B64ADB00091C}"/>
              </a:ext>
            </a:extLst>
          </p:cNvPr>
          <p:cNvCxnSpPr/>
          <p:nvPr/>
        </p:nvCxnSpPr>
        <p:spPr>
          <a:xfrm flipH="1">
            <a:off x="3987988" y="4074324"/>
            <a:ext cx="1355183" cy="18968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518AA9E-2DBD-8B49-A57F-628EFA3816E2}"/>
              </a:ext>
            </a:extLst>
          </p:cNvPr>
          <p:cNvSpPr txBox="1"/>
          <p:nvPr/>
        </p:nvSpPr>
        <p:spPr>
          <a:xfrm>
            <a:off x="3537829" y="410443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/>
              <a:t>弁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A64578C-A5E5-CF41-AFA6-16CA79FF6298}"/>
              </a:ext>
            </a:extLst>
          </p:cNvPr>
          <p:cNvSpPr txBox="1"/>
          <p:nvPr/>
        </p:nvSpPr>
        <p:spPr>
          <a:xfrm>
            <a:off x="6273009" y="190443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大動脈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053A2DF-88FC-554B-BF9B-A6816C26FA9A}"/>
              </a:ext>
            </a:extLst>
          </p:cNvPr>
          <p:cNvSpPr txBox="1"/>
          <p:nvPr/>
        </p:nvSpPr>
        <p:spPr>
          <a:xfrm>
            <a:off x="6937954" y="268667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肺動脈</a:t>
            </a:r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5377706-05E7-2048-8914-69F129BBA216}"/>
              </a:ext>
            </a:extLst>
          </p:cNvPr>
          <p:cNvSpPr txBox="1"/>
          <p:nvPr/>
        </p:nvSpPr>
        <p:spPr>
          <a:xfrm>
            <a:off x="7913235" y="366739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肺静脈</a:t>
            </a:r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07B9405-B7E8-1C4A-B1D1-46DEBAA39037}"/>
              </a:ext>
            </a:extLst>
          </p:cNvPr>
          <p:cNvSpPr txBox="1"/>
          <p:nvPr/>
        </p:nvSpPr>
        <p:spPr>
          <a:xfrm>
            <a:off x="3465581" y="34843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大静脈</a:t>
            </a:r>
            <a:endParaRPr kumimoji="1" lang="ja-JP" altLang="en-US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4231B482-C299-7A4D-90F1-43D905AF182A}"/>
              </a:ext>
            </a:extLst>
          </p:cNvPr>
          <p:cNvSpPr txBox="1">
            <a:spLocks/>
          </p:cNvSpPr>
          <p:nvPr/>
        </p:nvSpPr>
        <p:spPr>
          <a:xfrm>
            <a:off x="1306635" y="1251326"/>
            <a:ext cx="6403786" cy="653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心房、心室が弁で区切られている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1124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9974" y="-79715"/>
            <a:ext cx="8107388" cy="1325563"/>
          </a:xfrm>
        </p:spPr>
        <p:txBody>
          <a:bodyPr>
            <a:normAutofit/>
          </a:bodyPr>
          <a:lstStyle/>
          <a:p>
            <a:r>
              <a:rPr kumimoji="1" lang="ja-JP" altLang="en-US" sz="4000" dirty="0"/>
              <a:t>心臓の動き方　　　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80675E5-0A4D-D14F-9381-3F58DFB21B4E}"/>
              </a:ext>
            </a:extLst>
          </p:cNvPr>
          <p:cNvGrpSpPr/>
          <p:nvPr/>
        </p:nvGrpSpPr>
        <p:grpSpPr>
          <a:xfrm>
            <a:off x="3772494" y="2923280"/>
            <a:ext cx="3995669" cy="2824164"/>
            <a:chOff x="3670300" y="1714500"/>
            <a:chExt cx="4851400" cy="3429000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9A81E7FC-2D0A-2246-88B7-1E1AB07674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50581" y="3674469"/>
              <a:ext cx="212851" cy="151808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8295F10-C6D8-CC45-8FB9-671C6D2C12D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35530" y="3736140"/>
              <a:ext cx="123742" cy="180275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EB035969-36D0-C44F-B2D5-91613CA243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55205" y="3169253"/>
              <a:ext cx="145570" cy="156877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99DDB735-778D-CD46-914E-C82AE1821387}"/>
                </a:ext>
              </a:extLst>
            </p:cNvPr>
            <p:cNvCxnSpPr>
              <a:cxnSpLocks/>
            </p:cNvCxnSpPr>
            <p:nvPr/>
          </p:nvCxnSpPr>
          <p:spPr>
            <a:xfrm>
              <a:off x="7063519" y="4491865"/>
              <a:ext cx="196001" cy="154266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B80DA4A1-0CC5-BA41-9C84-EDAFFE3214E6}"/>
                </a:ext>
              </a:extLst>
            </p:cNvPr>
            <p:cNvCxnSpPr>
              <a:cxnSpLocks/>
            </p:cNvCxnSpPr>
            <p:nvPr/>
          </p:nvCxnSpPr>
          <p:spPr>
            <a:xfrm>
              <a:off x="6893041" y="4679885"/>
              <a:ext cx="99098" cy="196412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1A10D2F5-69E2-734F-AE48-892A2F976505}"/>
                </a:ext>
              </a:extLst>
            </p:cNvPr>
            <p:cNvCxnSpPr>
              <a:cxnSpLocks/>
            </p:cNvCxnSpPr>
            <p:nvPr/>
          </p:nvCxnSpPr>
          <p:spPr>
            <a:xfrm>
              <a:off x="7183755" y="4277762"/>
              <a:ext cx="171450" cy="93489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A6ADA7F-EEAC-4745-936B-0AB38283F8F1}"/>
                </a:ext>
              </a:extLst>
            </p:cNvPr>
            <p:cNvGrpSpPr/>
            <p:nvPr/>
          </p:nvGrpSpPr>
          <p:grpSpPr>
            <a:xfrm rot="11615929">
              <a:off x="5379914" y="2417374"/>
              <a:ext cx="520860" cy="486136"/>
              <a:chOff x="5197034" y="2280214"/>
              <a:chExt cx="520860" cy="486136"/>
            </a:xfrm>
          </p:grpSpPr>
          <p:cxnSp>
            <p:nvCxnSpPr>
              <p:cNvPr id="25" name="直線矢印コネクタ 24">
                <a:extLst>
                  <a:ext uri="{FF2B5EF4-FFF2-40B4-BE49-F238E27FC236}">
                    <a16:creationId xmlns:a16="http://schemas.microsoft.com/office/drawing/2014/main" id="{7EABE2FA-11AC-EE44-BCB2-03C3D1C3B8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97034" y="2523282"/>
                <a:ext cx="208343" cy="2430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矢印コネクタ 25">
                <a:extLst>
                  <a:ext uri="{FF2B5EF4-FFF2-40B4-BE49-F238E27FC236}">
                    <a16:creationId xmlns:a16="http://schemas.microsoft.com/office/drawing/2014/main" id="{5F376628-B353-004B-A5CC-4700A4EBA1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35931" y="2407535"/>
                <a:ext cx="208343" cy="2430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1661D0D1-59E4-2444-AB99-D40A263A1F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09551" y="2280214"/>
                <a:ext cx="208343" cy="2430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FB35857D-401E-2E46-A6A2-357C3CA46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0064" y="4457322"/>
              <a:ext cx="135852" cy="918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3483A233-5635-2F4B-8E7C-D2A7C57100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2075" y="4146522"/>
              <a:ext cx="157990" cy="997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004FCE89-7A0C-354E-AB89-9F339741AC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8579" y="4730652"/>
              <a:ext cx="97435" cy="1613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円/楕円 30">
              <a:extLst>
                <a:ext uri="{FF2B5EF4-FFF2-40B4-BE49-F238E27FC236}">
                  <a16:creationId xmlns:a16="http://schemas.microsoft.com/office/drawing/2014/main" id="{4A1FBC31-DAB8-A24D-9327-4DB023A43BDE}"/>
                </a:ext>
              </a:extLst>
            </p:cNvPr>
            <p:cNvSpPr/>
            <p:nvPr/>
          </p:nvSpPr>
          <p:spPr>
            <a:xfrm rot="20715256">
              <a:off x="5815597" y="3127083"/>
              <a:ext cx="337039" cy="560079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右矢印 31">
              <a:extLst>
                <a:ext uri="{FF2B5EF4-FFF2-40B4-BE49-F238E27FC236}">
                  <a16:creationId xmlns:a16="http://schemas.microsoft.com/office/drawing/2014/main" id="{072466F1-A32A-804F-8661-9307FAD7F641}"/>
                </a:ext>
              </a:extLst>
            </p:cNvPr>
            <p:cNvSpPr/>
            <p:nvPr/>
          </p:nvSpPr>
          <p:spPr>
            <a:xfrm rot="4214443">
              <a:off x="5792965" y="3258071"/>
              <a:ext cx="315318" cy="13612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>
              <a:extLst>
                <a:ext uri="{FF2B5EF4-FFF2-40B4-BE49-F238E27FC236}">
                  <a16:creationId xmlns:a16="http://schemas.microsoft.com/office/drawing/2014/main" id="{0180CB4C-EFDE-EF4A-89E5-88214D736254}"/>
                </a:ext>
              </a:extLst>
            </p:cNvPr>
            <p:cNvSpPr/>
            <p:nvPr/>
          </p:nvSpPr>
          <p:spPr>
            <a:xfrm>
              <a:off x="5749868" y="3638651"/>
              <a:ext cx="786553" cy="786553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>
              <a:extLst>
                <a:ext uri="{FF2B5EF4-FFF2-40B4-BE49-F238E27FC236}">
                  <a16:creationId xmlns:a16="http://schemas.microsoft.com/office/drawing/2014/main" id="{E489E8B7-F1E3-6D4B-B3DB-BDBB9B42B720}"/>
                </a:ext>
              </a:extLst>
            </p:cNvPr>
            <p:cNvSpPr/>
            <p:nvPr/>
          </p:nvSpPr>
          <p:spPr>
            <a:xfrm rot="17610846">
              <a:off x="6482670" y="3883518"/>
              <a:ext cx="738756" cy="401520"/>
            </a:xfrm>
            <a:prstGeom prst="ellipse">
              <a:avLst/>
            </a:prstGeom>
            <a:gradFill flip="none" rotWithShape="1">
              <a:gsLst>
                <a:gs pos="80000">
                  <a:schemeClr val="accent1">
                    <a:lumMod val="0"/>
                    <a:lumOff val="100000"/>
                  </a:schemeClr>
                </a:gs>
                <a:gs pos="0">
                  <a:srgbClr val="FC6C5F">
                    <a:alpha val="4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>
              <a:extLst>
                <a:ext uri="{FF2B5EF4-FFF2-40B4-BE49-F238E27FC236}">
                  <a16:creationId xmlns:a16="http://schemas.microsoft.com/office/drawing/2014/main" id="{B8F56742-909C-564A-A3AF-93A69887973C}"/>
                </a:ext>
              </a:extLst>
            </p:cNvPr>
            <p:cNvSpPr/>
            <p:nvPr/>
          </p:nvSpPr>
          <p:spPr>
            <a:xfrm rot="17610846">
              <a:off x="6904124" y="3523217"/>
              <a:ext cx="411227" cy="185643"/>
            </a:xfrm>
            <a:prstGeom prst="ellipse">
              <a:avLst/>
            </a:prstGeom>
            <a:gradFill flip="none" rotWithShape="1">
              <a:gsLst>
                <a:gs pos="75000">
                  <a:schemeClr val="accent1">
                    <a:lumMod val="0"/>
                    <a:lumOff val="100000"/>
                  </a:schemeClr>
                </a:gs>
                <a:gs pos="0">
                  <a:srgbClr val="FF0000">
                    <a:alpha val="40000"/>
                    <a:lumMod val="75000"/>
                    <a:lumOff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右矢印 35">
              <a:extLst>
                <a:ext uri="{FF2B5EF4-FFF2-40B4-BE49-F238E27FC236}">
                  <a16:creationId xmlns:a16="http://schemas.microsoft.com/office/drawing/2014/main" id="{D77281BB-55DB-EA4F-B9AD-907BB65376C8}"/>
                </a:ext>
              </a:extLst>
            </p:cNvPr>
            <p:cNvSpPr/>
            <p:nvPr/>
          </p:nvSpPr>
          <p:spPr>
            <a:xfrm rot="7356864">
              <a:off x="6827509" y="3768792"/>
              <a:ext cx="303671" cy="145638"/>
            </a:xfrm>
            <a:prstGeom prst="rightArrow">
              <a:avLst/>
            </a:prstGeom>
            <a:solidFill>
              <a:srgbClr val="FF0000">
                <a:alpha val="7518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7" name="図 36" descr="食品, 挿絵, ノートパソコン, 花 が含まれている画像&#10;&#10;自動的に生成された説明">
              <a:extLst>
                <a:ext uri="{FF2B5EF4-FFF2-40B4-BE49-F238E27FC236}">
                  <a16:creationId xmlns:a16="http://schemas.microsoft.com/office/drawing/2014/main" id="{05DEC00D-5AA7-5447-8526-C9AA049C7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300" y="1714500"/>
              <a:ext cx="4851400" cy="3429000"/>
            </a:xfrm>
            <a:prstGeom prst="rect">
              <a:avLst/>
            </a:prstGeom>
          </p:spPr>
        </p:pic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6C26E1C-F4E0-0847-B5FB-64C26B67FF9F}"/>
              </a:ext>
            </a:extLst>
          </p:cNvPr>
          <p:cNvGrpSpPr/>
          <p:nvPr/>
        </p:nvGrpSpPr>
        <p:grpSpPr>
          <a:xfrm>
            <a:off x="0" y="2979383"/>
            <a:ext cx="4303596" cy="3041809"/>
            <a:chOff x="-161180" y="2944877"/>
            <a:chExt cx="4303596" cy="3041809"/>
          </a:xfrm>
        </p:grpSpPr>
        <p:sp>
          <p:nvSpPr>
            <p:cNvPr id="7" name="右矢印 6">
              <a:extLst>
                <a:ext uri="{FF2B5EF4-FFF2-40B4-BE49-F238E27FC236}">
                  <a16:creationId xmlns:a16="http://schemas.microsoft.com/office/drawing/2014/main" id="{0364D3DA-008B-9D42-B04B-01B62031E327}"/>
                </a:ext>
              </a:extLst>
            </p:cNvPr>
            <p:cNvSpPr/>
            <p:nvPr/>
          </p:nvSpPr>
          <p:spPr>
            <a:xfrm rot="9979225">
              <a:off x="3338347" y="4336284"/>
              <a:ext cx="246165" cy="101833"/>
            </a:xfrm>
            <a:prstGeom prst="rightArrow">
              <a:avLst/>
            </a:prstGeom>
            <a:solidFill>
              <a:srgbClr val="FF0000">
                <a:alpha val="751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右矢印 7">
              <a:extLst>
                <a:ext uri="{FF2B5EF4-FFF2-40B4-BE49-F238E27FC236}">
                  <a16:creationId xmlns:a16="http://schemas.microsoft.com/office/drawing/2014/main" id="{58830D85-586F-274B-837D-DAAAC5E78A80}"/>
                </a:ext>
              </a:extLst>
            </p:cNvPr>
            <p:cNvSpPr/>
            <p:nvPr/>
          </p:nvSpPr>
          <p:spPr>
            <a:xfrm rot="6644039">
              <a:off x="2931227" y="4041979"/>
              <a:ext cx="240039" cy="102861"/>
            </a:xfrm>
            <a:prstGeom prst="rightArrow">
              <a:avLst/>
            </a:prstGeom>
            <a:solidFill>
              <a:srgbClr val="FF0000">
                <a:alpha val="7518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右矢印 12">
              <a:extLst>
                <a:ext uri="{FF2B5EF4-FFF2-40B4-BE49-F238E27FC236}">
                  <a16:creationId xmlns:a16="http://schemas.microsoft.com/office/drawing/2014/main" id="{4909505F-14B9-3943-8861-EA2C2903CF16}"/>
                </a:ext>
              </a:extLst>
            </p:cNvPr>
            <p:cNvSpPr/>
            <p:nvPr/>
          </p:nvSpPr>
          <p:spPr>
            <a:xfrm rot="20089922">
              <a:off x="865420" y="4291286"/>
              <a:ext cx="279713" cy="12075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右矢印 13">
              <a:extLst>
                <a:ext uri="{FF2B5EF4-FFF2-40B4-BE49-F238E27FC236}">
                  <a16:creationId xmlns:a16="http://schemas.microsoft.com/office/drawing/2014/main" id="{456684BD-7FEA-3147-8356-291C8F7D1325}"/>
                </a:ext>
              </a:extLst>
            </p:cNvPr>
            <p:cNvSpPr/>
            <p:nvPr/>
          </p:nvSpPr>
          <p:spPr>
            <a:xfrm rot="6644039">
              <a:off x="1964024" y="3633852"/>
              <a:ext cx="269382" cy="129193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>
              <a:extLst>
                <a:ext uri="{FF2B5EF4-FFF2-40B4-BE49-F238E27FC236}">
                  <a16:creationId xmlns:a16="http://schemas.microsoft.com/office/drawing/2014/main" id="{718E98A2-7F41-F340-B552-C017FD62F8E3}"/>
                </a:ext>
              </a:extLst>
            </p:cNvPr>
            <p:cNvSpPr/>
            <p:nvPr/>
          </p:nvSpPr>
          <p:spPr>
            <a:xfrm>
              <a:off x="1456510" y="3820584"/>
              <a:ext cx="677292" cy="677292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3E5FD5B3-2943-5145-8EF2-D80C0979ED9E}"/>
                </a:ext>
              </a:extLst>
            </p:cNvPr>
            <p:cNvSpPr/>
            <p:nvPr/>
          </p:nvSpPr>
          <p:spPr>
            <a:xfrm>
              <a:off x="2803726" y="4237540"/>
              <a:ext cx="461446" cy="461446"/>
            </a:xfrm>
            <a:prstGeom prst="ellipse">
              <a:avLst/>
            </a:prstGeom>
            <a:gradFill flip="none" rotWithShape="1">
              <a:gsLst>
                <a:gs pos="80000">
                  <a:schemeClr val="accent1">
                    <a:lumMod val="0"/>
                    <a:lumOff val="100000"/>
                    <a:alpha val="0"/>
                  </a:schemeClr>
                </a:gs>
                <a:gs pos="0">
                  <a:srgbClr val="FC6C5F">
                    <a:alpha val="40000"/>
                    <a:lumMod val="75000"/>
                    <a:lumOff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 descr="心房への流入&#10;&#10;自動的に生成された説明">
              <a:extLst>
                <a:ext uri="{FF2B5EF4-FFF2-40B4-BE49-F238E27FC236}">
                  <a16:creationId xmlns:a16="http://schemas.microsoft.com/office/drawing/2014/main" id="{F7B4939E-EFCF-AD4E-B621-404DC5716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61180" y="2944877"/>
              <a:ext cx="4303596" cy="3041809"/>
            </a:xfrm>
            <a:prstGeom prst="rect">
              <a:avLst/>
            </a:prstGeom>
          </p:spPr>
        </p:pic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418F0F0-E499-BE4A-9AB7-99EECC976E8F}"/>
              </a:ext>
            </a:extLst>
          </p:cNvPr>
          <p:cNvSpPr txBox="1"/>
          <p:nvPr/>
        </p:nvSpPr>
        <p:spPr>
          <a:xfrm>
            <a:off x="179152" y="3177878"/>
            <a:ext cx="2209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全身から戻ってきた血液が</a:t>
            </a:r>
            <a:endParaRPr kumimoji="1" lang="en-US" altLang="ja-JP" sz="1400" dirty="0"/>
          </a:p>
          <a:p>
            <a:r>
              <a:rPr kumimoji="1" lang="ja-JP" altLang="en-US" sz="1400"/>
              <a:t>右心房に溜まる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B31F73-F982-1C44-8002-7550A35E2035}"/>
              </a:ext>
            </a:extLst>
          </p:cNvPr>
          <p:cNvSpPr txBox="1"/>
          <p:nvPr/>
        </p:nvSpPr>
        <p:spPr>
          <a:xfrm>
            <a:off x="2141912" y="250691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/>
              <a:t>①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4AF1113-A31E-8D4D-97DA-B537608E9AF9}"/>
              </a:ext>
            </a:extLst>
          </p:cNvPr>
          <p:cNvSpPr txBox="1"/>
          <p:nvPr/>
        </p:nvSpPr>
        <p:spPr>
          <a:xfrm>
            <a:off x="2702489" y="5478832"/>
            <a:ext cx="2081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/>
              <a:t>左右の肺から戻ってきた</a:t>
            </a:r>
            <a:endParaRPr kumimoji="1" lang="en-US" altLang="ja-JP" sz="1400" dirty="0"/>
          </a:p>
          <a:p>
            <a:r>
              <a:rPr kumimoji="1" lang="ja-JP" altLang="en-US" sz="1400"/>
              <a:t>血液が</a:t>
            </a:r>
            <a:r>
              <a:rPr lang="ja-JP" altLang="en-US" sz="1400"/>
              <a:t>左心房</a:t>
            </a:r>
            <a:r>
              <a:rPr kumimoji="1" lang="ja-JP" altLang="en-US" sz="1400"/>
              <a:t>に溜まる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4C0BAA57-42A2-C243-9B37-195A186EE9AB}"/>
              </a:ext>
            </a:extLst>
          </p:cNvPr>
          <p:cNvSpPr txBox="1"/>
          <p:nvPr/>
        </p:nvSpPr>
        <p:spPr>
          <a:xfrm>
            <a:off x="4850822" y="250691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②</a:t>
            </a:r>
            <a:endParaRPr kumimoji="1" lang="ja-JP" altLang="en-US" sz="320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1F1EDAB-02AD-1243-8493-2FE3E4F8B545}"/>
              </a:ext>
            </a:extLst>
          </p:cNvPr>
          <p:cNvSpPr txBox="1"/>
          <p:nvPr/>
        </p:nvSpPr>
        <p:spPr>
          <a:xfrm>
            <a:off x="5801191" y="5558642"/>
            <a:ext cx="2081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/>
              <a:t>左心房が収縮し、血液が左心室に送られる</a:t>
            </a:r>
            <a:endParaRPr kumimoji="1" lang="ja-JP" altLang="en-US" sz="140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32C65DE-4802-A449-B62B-BA997BD2A616}"/>
              </a:ext>
            </a:extLst>
          </p:cNvPr>
          <p:cNvSpPr txBox="1"/>
          <p:nvPr/>
        </p:nvSpPr>
        <p:spPr>
          <a:xfrm>
            <a:off x="3826801" y="3149473"/>
            <a:ext cx="2081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/>
              <a:t>右心房が収縮し、血液が右心室に送られる</a:t>
            </a:r>
            <a:endParaRPr kumimoji="1" lang="ja-JP" altLang="en-US" sz="140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0041609-7BD5-EA40-8BF8-747C37F17A07}"/>
              </a:ext>
            </a:extLst>
          </p:cNvPr>
          <p:cNvSpPr txBox="1"/>
          <p:nvPr/>
        </p:nvSpPr>
        <p:spPr>
          <a:xfrm>
            <a:off x="9891928" y="5221758"/>
            <a:ext cx="2081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/>
              <a:t>左心室が収縮し、血液が全身に送られる</a:t>
            </a:r>
            <a:endParaRPr kumimoji="1" lang="ja-JP" altLang="en-US" sz="1400"/>
          </a:p>
        </p:txBody>
      </p:sp>
      <p:sp>
        <p:nvSpPr>
          <p:cNvPr id="71" name="U ターン矢印 70">
            <a:extLst>
              <a:ext uri="{FF2B5EF4-FFF2-40B4-BE49-F238E27FC236}">
                <a16:creationId xmlns:a16="http://schemas.microsoft.com/office/drawing/2014/main" id="{B1512FF1-2AAF-DE4E-AD3D-4F5D581D1C0F}"/>
              </a:ext>
            </a:extLst>
          </p:cNvPr>
          <p:cNvSpPr/>
          <p:nvPr/>
        </p:nvSpPr>
        <p:spPr>
          <a:xfrm flipH="1">
            <a:off x="2388411" y="2038821"/>
            <a:ext cx="5950592" cy="393717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2" name="右矢印 71">
            <a:extLst>
              <a:ext uri="{FF2B5EF4-FFF2-40B4-BE49-F238E27FC236}">
                <a16:creationId xmlns:a16="http://schemas.microsoft.com/office/drawing/2014/main" id="{FA9E6392-BB96-7240-BF03-D1BBC5B3CE33}"/>
              </a:ext>
            </a:extLst>
          </p:cNvPr>
          <p:cNvSpPr/>
          <p:nvPr/>
        </p:nvSpPr>
        <p:spPr>
          <a:xfrm>
            <a:off x="3270069" y="2644505"/>
            <a:ext cx="1000579" cy="3105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右矢印 72">
            <a:extLst>
              <a:ext uri="{FF2B5EF4-FFF2-40B4-BE49-F238E27FC236}">
                <a16:creationId xmlns:a16="http://schemas.microsoft.com/office/drawing/2014/main" id="{30267C9D-9F7A-BC46-91F0-760CCAB36423}"/>
              </a:ext>
            </a:extLst>
          </p:cNvPr>
          <p:cNvSpPr/>
          <p:nvPr/>
        </p:nvSpPr>
        <p:spPr>
          <a:xfrm>
            <a:off x="6220303" y="2644505"/>
            <a:ext cx="1000579" cy="3105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5031D4B-6C48-EF4F-A213-E8F4057FC376}"/>
              </a:ext>
            </a:extLst>
          </p:cNvPr>
          <p:cNvGrpSpPr/>
          <p:nvPr/>
        </p:nvGrpSpPr>
        <p:grpSpPr>
          <a:xfrm>
            <a:off x="7200970" y="2820693"/>
            <a:ext cx="3995669" cy="2824164"/>
            <a:chOff x="7200970" y="2820693"/>
            <a:chExt cx="3995669" cy="2824164"/>
          </a:xfrm>
        </p:grpSpPr>
        <p:sp>
          <p:nvSpPr>
            <p:cNvPr id="50" name="円/楕円 49">
              <a:extLst>
                <a:ext uri="{FF2B5EF4-FFF2-40B4-BE49-F238E27FC236}">
                  <a16:creationId xmlns:a16="http://schemas.microsoft.com/office/drawing/2014/main" id="{04EF6329-18FB-1B42-BC23-D21C3B28017F}"/>
                </a:ext>
              </a:extLst>
            </p:cNvPr>
            <p:cNvSpPr/>
            <p:nvPr/>
          </p:nvSpPr>
          <p:spPr>
            <a:xfrm rot="2851134">
              <a:off x="9670990" y="3564344"/>
              <a:ext cx="219748" cy="516625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DF60C79-B1B8-A148-8544-C9A1809E65FE}"/>
                </a:ext>
              </a:extLst>
            </p:cNvPr>
            <p:cNvGrpSpPr/>
            <p:nvPr/>
          </p:nvGrpSpPr>
          <p:grpSpPr>
            <a:xfrm rot="2749838">
              <a:off x="9721517" y="3454027"/>
              <a:ext cx="386300" cy="434997"/>
              <a:chOff x="10494017" y="1458097"/>
              <a:chExt cx="454069" cy="546368"/>
            </a:xfrm>
          </p:grpSpPr>
          <p:sp>
            <p:nvSpPr>
              <p:cNvPr id="66" name="曲折矢印 65">
                <a:extLst>
                  <a:ext uri="{FF2B5EF4-FFF2-40B4-BE49-F238E27FC236}">
                    <a16:creationId xmlns:a16="http://schemas.microsoft.com/office/drawing/2014/main" id="{075AC7C6-E95F-5F4F-ACA9-8165946BBB32}"/>
                  </a:ext>
                </a:extLst>
              </p:cNvPr>
              <p:cNvSpPr/>
              <p:nvPr/>
            </p:nvSpPr>
            <p:spPr>
              <a:xfrm>
                <a:off x="10688595" y="1458097"/>
                <a:ext cx="259491" cy="546368"/>
              </a:xfrm>
              <a:prstGeom prst="ben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曲折矢印 66">
                <a:extLst>
                  <a:ext uri="{FF2B5EF4-FFF2-40B4-BE49-F238E27FC236}">
                    <a16:creationId xmlns:a16="http://schemas.microsoft.com/office/drawing/2014/main" id="{A9E20A3A-AAB9-5649-845C-DFCC2ACF5E23}"/>
                  </a:ext>
                </a:extLst>
              </p:cNvPr>
              <p:cNvSpPr/>
              <p:nvPr/>
            </p:nvSpPr>
            <p:spPr>
              <a:xfrm flipH="1">
                <a:off x="10494017" y="1458097"/>
                <a:ext cx="259491" cy="546368"/>
              </a:xfrm>
              <a:prstGeom prst="ben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円/楕円 38">
              <a:extLst>
                <a:ext uri="{FF2B5EF4-FFF2-40B4-BE49-F238E27FC236}">
                  <a16:creationId xmlns:a16="http://schemas.microsoft.com/office/drawing/2014/main" id="{E56C5948-E256-F84D-A587-9F04832BE10E}"/>
                </a:ext>
              </a:extLst>
            </p:cNvPr>
            <p:cNvSpPr/>
            <p:nvPr/>
          </p:nvSpPr>
          <p:spPr>
            <a:xfrm rot="16022260">
              <a:off x="9341146" y="3501178"/>
              <a:ext cx="462110" cy="178184"/>
            </a:xfrm>
            <a:prstGeom prst="ellipse">
              <a:avLst/>
            </a:prstGeom>
            <a:gradFill flip="none" rotWithShape="1">
              <a:gsLst>
                <a:gs pos="80000">
                  <a:schemeClr val="accent1">
                    <a:lumMod val="0"/>
                    <a:lumOff val="100000"/>
                  </a:schemeClr>
                </a:gs>
                <a:gs pos="0">
                  <a:srgbClr val="FC6C5F">
                    <a:alpha val="40000"/>
                    <a:lumMod val="75000"/>
                    <a:lumOff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>
              <a:extLst>
                <a:ext uri="{FF2B5EF4-FFF2-40B4-BE49-F238E27FC236}">
                  <a16:creationId xmlns:a16="http://schemas.microsoft.com/office/drawing/2014/main" id="{6414B3C4-96ED-B04F-A96E-D34A76A0AB8A}"/>
                </a:ext>
              </a:extLst>
            </p:cNvPr>
            <p:cNvSpPr/>
            <p:nvPr/>
          </p:nvSpPr>
          <p:spPr>
            <a:xfrm rot="16022260">
              <a:off x="9665575" y="4063551"/>
              <a:ext cx="356706" cy="178184"/>
            </a:xfrm>
            <a:prstGeom prst="ellipse">
              <a:avLst/>
            </a:prstGeom>
            <a:gradFill flip="none" rotWithShape="1">
              <a:gsLst>
                <a:gs pos="80000">
                  <a:schemeClr val="accent1">
                    <a:lumMod val="0"/>
                    <a:lumOff val="100000"/>
                  </a:schemeClr>
                </a:gs>
                <a:gs pos="0">
                  <a:srgbClr val="FC6C5F">
                    <a:alpha val="40000"/>
                    <a:lumMod val="75000"/>
                    <a:lumOff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BED2C569-CE50-4844-A516-4591B5CE09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91781" y="4858798"/>
              <a:ext cx="154687" cy="141208"/>
            </a:xfrm>
            <a:prstGeom prst="straightConnector1">
              <a:avLst/>
            </a:prstGeom>
            <a:ln w="15875"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EC1346BB-1C3C-6643-B138-B1EE039C92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43928" y="5047074"/>
              <a:ext cx="147853" cy="141210"/>
            </a:xfrm>
            <a:prstGeom prst="straightConnector1">
              <a:avLst/>
            </a:prstGeom>
            <a:ln w="15875"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右矢印 42">
              <a:extLst>
                <a:ext uri="{FF2B5EF4-FFF2-40B4-BE49-F238E27FC236}">
                  <a16:creationId xmlns:a16="http://schemas.microsoft.com/office/drawing/2014/main" id="{F6BD0556-699C-0145-B702-FAAF8A1A6DE2}"/>
                </a:ext>
              </a:extLst>
            </p:cNvPr>
            <p:cNvSpPr/>
            <p:nvPr/>
          </p:nvSpPr>
          <p:spPr>
            <a:xfrm rot="16367948">
              <a:off x="9714078" y="4389285"/>
              <a:ext cx="259700" cy="112110"/>
            </a:xfrm>
            <a:prstGeom prst="rightArrow">
              <a:avLst/>
            </a:prstGeom>
            <a:solidFill>
              <a:srgbClr val="FF0000">
                <a:alpha val="751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右矢印 43">
              <a:extLst>
                <a:ext uri="{FF2B5EF4-FFF2-40B4-BE49-F238E27FC236}">
                  <a16:creationId xmlns:a16="http://schemas.microsoft.com/office/drawing/2014/main" id="{6485B594-B08C-3E4E-9373-1D10D94E610B}"/>
                </a:ext>
              </a:extLst>
            </p:cNvPr>
            <p:cNvSpPr/>
            <p:nvPr/>
          </p:nvSpPr>
          <p:spPr>
            <a:xfrm rot="15904825">
              <a:off x="9420856" y="3396155"/>
              <a:ext cx="259700" cy="112110"/>
            </a:xfrm>
            <a:prstGeom prst="rightArrow">
              <a:avLst/>
            </a:prstGeom>
            <a:solidFill>
              <a:srgbClr val="FF0000">
                <a:alpha val="751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073803AB-DF35-6E4B-A85B-F9C69FB22F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43547" y="5301250"/>
              <a:ext cx="172620" cy="183571"/>
            </a:xfrm>
            <a:prstGeom prst="straightConnector1">
              <a:avLst/>
            </a:prstGeom>
            <a:ln w="15875"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0D756327-4FFE-A847-BBD4-37A03D6EB7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8004" y="4938816"/>
              <a:ext cx="199053" cy="160036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10FE27B0-F5B7-7B48-A0F3-E9735189B5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9003" y="4689188"/>
              <a:ext cx="228967" cy="117834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5D64385B-69AA-8E4B-A813-F977D4EC70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2646" y="5240061"/>
              <a:ext cx="122982" cy="21651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円/楕円 48">
              <a:extLst>
                <a:ext uri="{FF2B5EF4-FFF2-40B4-BE49-F238E27FC236}">
                  <a16:creationId xmlns:a16="http://schemas.microsoft.com/office/drawing/2014/main" id="{8D13037A-3585-0047-AEC5-D05A21B98846}"/>
                </a:ext>
              </a:extLst>
            </p:cNvPr>
            <p:cNvSpPr/>
            <p:nvPr/>
          </p:nvSpPr>
          <p:spPr>
            <a:xfrm rot="12646364">
              <a:off x="9314906" y="3944175"/>
              <a:ext cx="346566" cy="641542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右矢印 51">
              <a:extLst>
                <a:ext uri="{FF2B5EF4-FFF2-40B4-BE49-F238E27FC236}">
                  <a16:creationId xmlns:a16="http://schemas.microsoft.com/office/drawing/2014/main" id="{B698DBCB-36E5-BC49-9693-C0807C53E716}"/>
                </a:ext>
              </a:extLst>
            </p:cNvPr>
            <p:cNvSpPr/>
            <p:nvPr/>
          </p:nvSpPr>
          <p:spPr>
            <a:xfrm rot="17826470">
              <a:off x="9262440" y="4317849"/>
              <a:ext cx="259700" cy="11211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17EC99E8-3498-BD4B-B22E-A9D5EAE82728}"/>
                </a:ext>
              </a:extLst>
            </p:cNvPr>
            <p:cNvSpPr txBox="1"/>
            <p:nvPr/>
          </p:nvSpPr>
          <p:spPr>
            <a:xfrm>
              <a:off x="9991781" y="3354919"/>
              <a:ext cx="10829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50"/>
                <a:t>左右の肺へ</a:t>
              </a:r>
              <a:endParaRPr kumimoji="1" lang="ja-JP" altLang="en-US" sz="1050"/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FCDAC9CC-EA01-A846-8FDD-FCA988CF5036}"/>
                </a:ext>
              </a:extLst>
            </p:cNvPr>
            <p:cNvSpPr txBox="1"/>
            <p:nvPr/>
          </p:nvSpPr>
          <p:spPr>
            <a:xfrm>
              <a:off x="9448442" y="2917597"/>
              <a:ext cx="10829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50"/>
                <a:t>全身へ</a:t>
              </a:r>
              <a:endParaRPr kumimoji="1" lang="ja-JP" altLang="en-US" sz="1050"/>
            </a:p>
          </p:txBody>
        </p:sp>
        <p:pic>
          <p:nvPicPr>
            <p:cNvPr id="53" name="図 52" descr="食品, 挿絵 が含まれている画像&#10;&#10;自動的に生成された説明">
              <a:extLst>
                <a:ext uri="{FF2B5EF4-FFF2-40B4-BE49-F238E27FC236}">
                  <a16:creationId xmlns:a16="http://schemas.microsoft.com/office/drawing/2014/main" id="{AAF2F797-EA6B-3647-861C-45F894758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0970" y="2820693"/>
              <a:ext cx="3995669" cy="2824164"/>
            </a:xfrm>
            <a:prstGeom prst="rect">
              <a:avLst/>
            </a:prstGeom>
          </p:spPr>
        </p:pic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B1125AB-ED16-3746-B214-ED88ABB3CD46}"/>
              </a:ext>
            </a:extLst>
          </p:cNvPr>
          <p:cNvSpPr txBox="1"/>
          <p:nvPr/>
        </p:nvSpPr>
        <p:spPr>
          <a:xfrm>
            <a:off x="7982642" y="250691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/>
              <a:t>③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BEEA5EB-9BDE-7642-9ADF-99B3709BDC6D}"/>
              </a:ext>
            </a:extLst>
          </p:cNvPr>
          <p:cNvSpPr txBox="1"/>
          <p:nvPr/>
        </p:nvSpPr>
        <p:spPr>
          <a:xfrm>
            <a:off x="7252489" y="3166069"/>
            <a:ext cx="2081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/>
              <a:t>右心室が収縮し、血液が肺に送られる</a:t>
            </a:r>
            <a:endParaRPr kumimoji="1" lang="ja-JP" altLang="en-US" sz="1400"/>
          </a:p>
        </p:txBody>
      </p:sp>
      <p:sp>
        <p:nvSpPr>
          <p:cNvPr id="78" name="コンテンツ プレースホルダー 2">
            <a:extLst>
              <a:ext uri="{FF2B5EF4-FFF2-40B4-BE49-F238E27FC236}">
                <a16:creationId xmlns:a16="http://schemas.microsoft.com/office/drawing/2014/main" id="{C63E0900-BFCC-7740-9626-0D8D5EAF0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2" y="988509"/>
            <a:ext cx="10515600" cy="653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心房、心室が縮むことと弁の働きで、血液が送り出される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59132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6C26E1C-F4E0-0847-B5FB-64C26B67FF9F}"/>
              </a:ext>
            </a:extLst>
          </p:cNvPr>
          <p:cNvGrpSpPr/>
          <p:nvPr/>
        </p:nvGrpSpPr>
        <p:grpSpPr>
          <a:xfrm>
            <a:off x="2548864" y="1584351"/>
            <a:ext cx="5989608" cy="4233493"/>
            <a:chOff x="-161180" y="2944877"/>
            <a:chExt cx="4303596" cy="3041809"/>
          </a:xfrm>
        </p:grpSpPr>
        <p:sp>
          <p:nvSpPr>
            <p:cNvPr id="7" name="右矢印 6">
              <a:extLst>
                <a:ext uri="{FF2B5EF4-FFF2-40B4-BE49-F238E27FC236}">
                  <a16:creationId xmlns:a16="http://schemas.microsoft.com/office/drawing/2014/main" id="{0364D3DA-008B-9D42-B04B-01B62031E327}"/>
                </a:ext>
              </a:extLst>
            </p:cNvPr>
            <p:cNvSpPr/>
            <p:nvPr/>
          </p:nvSpPr>
          <p:spPr>
            <a:xfrm rot="9979225">
              <a:off x="3338347" y="4336284"/>
              <a:ext cx="246165" cy="101833"/>
            </a:xfrm>
            <a:prstGeom prst="rightArrow">
              <a:avLst/>
            </a:prstGeom>
            <a:solidFill>
              <a:srgbClr val="FF0000">
                <a:alpha val="751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右矢印 7">
              <a:extLst>
                <a:ext uri="{FF2B5EF4-FFF2-40B4-BE49-F238E27FC236}">
                  <a16:creationId xmlns:a16="http://schemas.microsoft.com/office/drawing/2014/main" id="{58830D85-586F-274B-837D-DAAAC5E78A80}"/>
                </a:ext>
              </a:extLst>
            </p:cNvPr>
            <p:cNvSpPr/>
            <p:nvPr/>
          </p:nvSpPr>
          <p:spPr>
            <a:xfrm rot="6644039">
              <a:off x="2931227" y="4041979"/>
              <a:ext cx="240039" cy="102861"/>
            </a:xfrm>
            <a:prstGeom prst="rightArrow">
              <a:avLst/>
            </a:prstGeom>
            <a:solidFill>
              <a:srgbClr val="FF0000">
                <a:alpha val="7518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右矢印 12">
              <a:extLst>
                <a:ext uri="{FF2B5EF4-FFF2-40B4-BE49-F238E27FC236}">
                  <a16:creationId xmlns:a16="http://schemas.microsoft.com/office/drawing/2014/main" id="{4909505F-14B9-3943-8861-EA2C2903CF16}"/>
                </a:ext>
              </a:extLst>
            </p:cNvPr>
            <p:cNvSpPr/>
            <p:nvPr/>
          </p:nvSpPr>
          <p:spPr>
            <a:xfrm rot="20089922">
              <a:off x="865420" y="4291286"/>
              <a:ext cx="279713" cy="12075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右矢印 13">
              <a:extLst>
                <a:ext uri="{FF2B5EF4-FFF2-40B4-BE49-F238E27FC236}">
                  <a16:creationId xmlns:a16="http://schemas.microsoft.com/office/drawing/2014/main" id="{456684BD-7FEA-3147-8356-291C8F7D1325}"/>
                </a:ext>
              </a:extLst>
            </p:cNvPr>
            <p:cNvSpPr/>
            <p:nvPr/>
          </p:nvSpPr>
          <p:spPr>
            <a:xfrm rot="6644039">
              <a:off x="1964024" y="3633852"/>
              <a:ext cx="269382" cy="129193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>
              <a:extLst>
                <a:ext uri="{FF2B5EF4-FFF2-40B4-BE49-F238E27FC236}">
                  <a16:creationId xmlns:a16="http://schemas.microsoft.com/office/drawing/2014/main" id="{718E98A2-7F41-F340-B552-C017FD62F8E3}"/>
                </a:ext>
              </a:extLst>
            </p:cNvPr>
            <p:cNvSpPr/>
            <p:nvPr/>
          </p:nvSpPr>
          <p:spPr>
            <a:xfrm>
              <a:off x="1456510" y="3820584"/>
              <a:ext cx="677292" cy="677292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3E5FD5B3-2943-5145-8EF2-D80C0979ED9E}"/>
                </a:ext>
              </a:extLst>
            </p:cNvPr>
            <p:cNvSpPr/>
            <p:nvPr/>
          </p:nvSpPr>
          <p:spPr>
            <a:xfrm>
              <a:off x="2803726" y="4237540"/>
              <a:ext cx="461446" cy="461446"/>
            </a:xfrm>
            <a:prstGeom prst="ellipse">
              <a:avLst/>
            </a:prstGeom>
            <a:gradFill flip="none" rotWithShape="1">
              <a:gsLst>
                <a:gs pos="80000">
                  <a:schemeClr val="accent1">
                    <a:lumMod val="0"/>
                    <a:lumOff val="100000"/>
                    <a:alpha val="0"/>
                  </a:schemeClr>
                </a:gs>
                <a:gs pos="0">
                  <a:srgbClr val="FC6C5F">
                    <a:alpha val="40000"/>
                    <a:lumMod val="75000"/>
                    <a:lumOff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 descr="心房への流入&#10;&#10;自動的に生成された説明">
              <a:extLst>
                <a:ext uri="{FF2B5EF4-FFF2-40B4-BE49-F238E27FC236}">
                  <a16:creationId xmlns:a16="http://schemas.microsoft.com/office/drawing/2014/main" id="{F7B4939E-EFCF-AD4E-B621-404DC5716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61180" y="2944877"/>
              <a:ext cx="4303596" cy="3041809"/>
            </a:xfrm>
            <a:prstGeom prst="rect">
              <a:avLst/>
            </a:prstGeom>
          </p:spPr>
        </p:pic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418F0F0-E499-BE4A-9AB7-99EECC976E8F}"/>
              </a:ext>
            </a:extLst>
          </p:cNvPr>
          <p:cNvSpPr txBox="1"/>
          <p:nvPr/>
        </p:nvSpPr>
        <p:spPr>
          <a:xfrm>
            <a:off x="2279816" y="2242407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全身から戻ってきた血液が</a:t>
            </a:r>
            <a:endParaRPr kumimoji="1" lang="en-US" altLang="ja-JP" dirty="0"/>
          </a:p>
          <a:p>
            <a:r>
              <a:rPr kumimoji="1" lang="ja-JP" altLang="en-US"/>
              <a:t>右心房に溜まる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B31F73-F982-1C44-8002-7550A35E2035}"/>
              </a:ext>
            </a:extLst>
          </p:cNvPr>
          <p:cNvSpPr txBox="1"/>
          <p:nvPr/>
        </p:nvSpPr>
        <p:spPr>
          <a:xfrm>
            <a:off x="1192456" y="181674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/>
              <a:t>①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4AF1113-A31E-8D4D-97DA-B537608E9AF9}"/>
              </a:ext>
            </a:extLst>
          </p:cNvPr>
          <p:cNvSpPr txBox="1"/>
          <p:nvPr/>
        </p:nvSpPr>
        <p:spPr>
          <a:xfrm>
            <a:off x="7247383" y="4497860"/>
            <a:ext cx="2661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左右の肺から戻ってきた</a:t>
            </a:r>
            <a:endParaRPr kumimoji="1" lang="en-US" altLang="ja-JP" dirty="0"/>
          </a:p>
          <a:p>
            <a:r>
              <a:rPr kumimoji="1" lang="ja-JP" altLang="en-US"/>
              <a:t>血液が</a:t>
            </a:r>
            <a:r>
              <a:rPr lang="ja-JP" altLang="en-US"/>
              <a:t>左心房</a:t>
            </a:r>
            <a:r>
              <a:rPr kumimoji="1" lang="ja-JP" altLang="en-US"/>
              <a:t>に溜まる</a:t>
            </a:r>
          </a:p>
        </p:txBody>
      </p:sp>
      <p:sp>
        <p:nvSpPr>
          <p:cNvPr id="74" name="タイトル 1">
            <a:extLst>
              <a:ext uri="{FF2B5EF4-FFF2-40B4-BE49-F238E27FC236}">
                <a16:creationId xmlns:a16="http://schemas.microsoft.com/office/drawing/2014/main" id="{39779306-D54B-2844-8D31-8DFBA2CED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974" y="-79715"/>
            <a:ext cx="8107388" cy="1325563"/>
          </a:xfrm>
        </p:spPr>
        <p:txBody>
          <a:bodyPr>
            <a:normAutofit/>
          </a:bodyPr>
          <a:lstStyle/>
          <a:p>
            <a:r>
              <a:rPr kumimoji="1" lang="ja-JP" altLang="en-US" sz="4000" dirty="0"/>
              <a:t>心臓の動き方　　　</a:t>
            </a:r>
          </a:p>
        </p:txBody>
      </p:sp>
      <p:sp>
        <p:nvSpPr>
          <p:cNvPr id="77" name="コンテンツ プレースホルダー 2">
            <a:extLst>
              <a:ext uri="{FF2B5EF4-FFF2-40B4-BE49-F238E27FC236}">
                <a16:creationId xmlns:a16="http://schemas.microsoft.com/office/drawing/2014/main" id="{9B55A62D-143F-2A43-8CF0-B4258729B585}"/>
              </a:ext>
            </a:extLst>
          </p:cNvPr>
          <p:cNvSpPr txBox="1">
            <a:spLocks/>
          </p:cNvSpPr>
          <p:nvPr/>
        </p:nvSpPr>
        <p:spPr>
          <a:xfrm>
            <a:off x="701042" y="988509"/>
            <a:ext cx="10515600" cy="653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/>
              <a:t>心房、心室が縮むことと弁の働きで、血液が送り出される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0200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8C08DE5-812E-3349-AC45-9F816B20012C}"/>
              </a:ext>
            </a:extLst>
          </p:cNvPr>
          <p:cNvSpPr txBox="1"/>
          <p:nvPr/>
        </p:nvSpPr>
        <p:spPr>
          <a:xfrm>
            <a:off x="7462004" y="4156035"/>
            <a:ext cx="2664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左心房が縮んで、血液が左心室に送られる</a:t>
            </a:r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C65B4CF-AABC-514A-9FDB-601ABF8D4320}"/>
              </a:ext>
            </a:extLst>
          </p:cNvPr>
          <p:cNvSpPr txBox="1"/>
          <p:nvPr/>
        </p:nvSpPr>
        <p:spPr>
          <a:xfrm>
            <a:off x="2222898" y="3284102"/>
            <a:ext cx="208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右心房が縮んで、血液が右心室に送られる</a:t>
            </a:r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DC8828A-8711-C645-B964-B0147DDA61F0}"/>
              </a:ext>
            </a:extLst>
          </p:cNvPr>
          <p:cNvSpPr txBox="1"/>
          <p:nvPr/>
        </p:nvSpPr>
        <p:spPr>
          <a:xfrm>
            <a:off x="1192456" y="18148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②</a:t>
            </a:r>
            <a:endParaRPr kumimoji="1" lang="ja-JP" altLang="en-US" sz="3200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7B95D0D-A7BF-8A47-8C0D-F452B2660DAE}"/>
              </a:ext>
            </a:extLst>
          </p:cNvPr>
          <p:cNvGrpSpPr/>
          <p:nvPr/>
        </p:nvGrpSpPr>
        <p:grpSpPr>
          <a:xfrm>
            <a:off x="2545367" y="1580015"/>
            <a:ext cx="5989609" cy="4233493"/>
            <a:chOff x="3670300" y="1714500"/>
            <a:chExt cx="4851400" cy="3429000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2C4B45D1-FC78-9146-9CED-6D6A8D68618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50581" y="3674469"/>
              <a:ext cx="212851" cy="151808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6AE36404-6632-344D-9A14-95782FBB7C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35530" y="3736140"/>
              <a:ext cx="123742" cy="180275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E5A254EE-B421-EE4D-A3F5-7CBD0D82DF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55205" y="3169253"/>
              <a:ext cx="145570" cy="156877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A82E1F60-4899-0746-A951-2D60173F17DD}"/>
                </a:ext>
              </a:extLst>
            </p:cNvPr>
            <p:cNvCxnSpPr>
              <a:cxnSpLocks/>
            </p:cNvCxnSpPr>
            <p:nvPr/>
          </p:nvCxnSpPr>
          <p:spPr>
            <a:xfrm>
              <a:off x="7063519" y="4491865"/>
              <a:ext cx="196001" cy="154266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2494CDE0-935A-E340-AE98-6C5B4EDEFABD}"/>
                </a:ext>
              </a:extLst>
            </p:cNvPr>
            <p:cNvCxnSpPr>
              <a:cxnSpLocks/>
            </p:cNvCxnSpPr>
            <p:nvPr/>
          </p:nvCxnSpPr>
          <p:spPr>
            <a:xfrm>
              <a:off x="6893041" y="4679885"/>
              <a:ext cx="99098" cy="196412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6838F8E2-8827-C647-BEEC-806F3E08CBEC}"/>
                </a:ext>
              </a:extLst>
            </p:cNvPr>
            <p:cNvCxnSpPr>
              <a:cxnSpLocks/>
            </p:cNvCxnSpPr>
            <p:nvPr/>
          </p:nvCxnSpPr>
          <p:spPr>
            <a:xfrm>
              <a:off x="7183755" y="4277762"/>
              <a:ext cx="171450" cy="93489"/>
            </a:xfrm>
            <a:prstGeom prst="straightConnector1">
              <a:avLst/>
            </a:prstGeom>
            <a:ln>
              <a:solidFill>
                <a:srgbClr val="FF0000">
                  <a:alpha val="7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34B6D94-A82B-3147-8933-A3D5694CE0FA}"/>
                </a:ext>
              </a:extLst>
            </p:cNvPr>
            <p:cNvGrpSpPr/>
            <p:nvPr/>
          </p:nvGrpSpPr>
          <p:grpSpPr>
            <a:xfrm rot="11615929">
              <a:off x="5379914" y="2417374"/>
              <a:ext cx="520860" cy="486136"/>
              <a:chOff x="5197034" y="2280214"/>
              <a:chExt cx="520860" cy="486136"/>
            </a:xfrm>
          </p:grpSpPr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A8678872-A77C-2240-A72B-2A9E92DBFC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97034" y="2523282"/>
                <a:ext cx="208343" cy="2430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372B6F50-C42A-D440-864C-35AFEA648D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35931" y="2407535"/>
                <a:ext cx="208343" cy="2430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矢印コネクタ 36">
                <a:extLst>
                  <a:ext uri="{FF2B5EF4-FFF2-40B4-BE49-F238E27FC236}">
                    <a16:creationId xmlns:a16="http://schemas.microsoft.com/office/drawing/2014/main" id="{12EF727A-F686-7C47-8DCF-869D73B120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09551" y="2280214"/>
                <a:ext cx="208343" cy="2430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2DFAEAF4-B856-DE49-9C30-A96E55493A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0064" y="4457322"/>
              <a:ext cx="135852" cy="918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681171A1-DB06-6C49-AE8C-AC3053B32A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2075" y="4146522"/>
              <a:ext cx="157990" cy="997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A53208F1-652B-EC48-84CB-E19DD3B114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8579" y="4730652"/>
              <a:ext cx="97435" cy="1613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円/楕円 27">
              <a:extLst>
                <a:ext uri="{FF2B5EF4-FFF2-40B4-BE49-F238E27FC236}">
                  <a16:creationId xmlns:a16="http://schemas.microsoft.com/office/drawing/2014/main" id="{089CC707-205E-8C4D-AF42-0AD84C334E2F}"/>
                </a:ext>
              </a:extLst>
            </p:cNvPr>
            <p:cNvSpPr/>
            <p:nvPr/>
          </p:nvSpPr>
          <p:spPr>
            <a:xfrm rot="20715256">
              <a:off x="5815597" y="3127083"/>
              <a:ext cx="337039" cy="560079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右矢印 28">
              <a:extLst>
                <a:ext uri="{FF2B5EF4-FFF2-40B4-BE49-F238E27FC236}">
                  <a16:creationId xmlns:a16="http://schemas.microsoft.com/office/drawing/2014/main" id="{B81F4559-B174-3D41-9D21-00A508719EE9}"/>
                </a:ext>
              </a:extLst>
            </p:cNvPr>
            <p:cNvSpPr/>
            <p:nvPr/>
          </p:nvSpPr>
          <p:spPr>
            <a:xfrm rot="4214443">
              <a:off x="5792965" y="3258071"/>
              <a:ext cx="315318" cy="13612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>
              <a:extLst>
                <a:ext uri="{FF2B5EF4-FFF2-40B4-BE49-F238E27FC236}">
                  <a16:creationId xmlns:a16="http://schemas.microsoft.com/office/drawing/2014/main" id="{B07521D3-8AB0-5349-A7C4-2CF4004CC600}"/>
                </a:ext>
              </a:extLst>
            </p:cNvPr>
            <p:cNvSpPr/>
            <p:nvPr/>
          </p:nvSpPr>
          <p:spPr>
            <a:xfrm>
              <a:off x="5749868" y="3638651"/>
              <a:ext cx="786553" cy="786553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accent1">
                    <a:alpha val="62000"/>
                    <a:lumMod val="36000"/>
                    <a:lumOff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>
              <a:extLst>
                <a:ext uri="{FF2B5EF4-FFF2-40B4-BE49-F238E27FC236}">
                  <a16:creationId xmlns:a16="http://schemas.microsoft.com/office/drawing/2014/main" id="{807D27B8-1F6F-C248-9DC2-15FE9815E347}"/>
                </a:ext>
              </a:extLst>
            </p:cNvPr>
            <p:cNvSpPr/>
            <p:nvPr/>
          </p:nvSpPr>
          <p:spPr>
            <a:xfrm rot="17610846">
              <a:off x="6482670" y="3883518"/>
              <a:ext cx="738756" cy="401520"/>
            </a:xfrm>
            <a:prstGeom prst="ellipse">
              <a:avLst/>
            </a:prstGeom>
            <a:gradFill flip="none" rotWithShape="1">
              <a:gsLst>
                <a:gs pos="80000">
                  <a:schemeClr val="accent1">
                    <a:lumMod val="0"/>
                    <a:lumOff val="100000"/>
                  </a:schemeClr>
                </a:gs>
                <a:gs pos="0">
                  <a:srgbClr val="FC6C5F">
                    <a:alpha val="4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>
              <a:extLst>
                <a:ext uri="{FF2B5EF4-FFF2-40B4-BE49-F238E27FC236}">
                  <a16:creationId xmlns:a16="http://schemas.microsoft.com/office/drawing/2014/main" id="{6A3511B0-3C69-184F-9378-4E35208C4BF7}"/>
                </a:ext>
              </a:extLst>
            </p:cNvPr>
            <p:cNvSpPr/>
            <p:nvPr/>
          </p:nvSpPr>
          <p:spPr>
            <a:xfrm rot="17610846">
              <a:off x="6904124" y="3523217"/>
              <a:ext cx="411227" cy="185643"/>
            </a:xfrm>
            <a:prstGeom prst="ellipse">
              <a:avLst/>
            </a:prstGeom>
            <a:gradFill flip="none" rotWithShape="1">
              <a:gsLst>
                <a:gs pos="75000">
                  <a:schemeClr val="accent1">
                    <a:lumMod val="0"/>
                    <a:lumOff val="100000"/>
                  </a:schemeClr>
                </a:gs>
                <a:gs pos="0">
                  <a:srgbClr val="FF0000">
                    <a:alpha val="40000"/>
                    <a:lumMod val="75000"/>
                    <a:lumOff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右矢印 32">
              <a:extLst>
                <a:ext uri="{FF2B5EF4-FFF2-40B4-BE49-F238E27FC236}">
                  <a16:creationId xmlns:a16="http://schemas.microsoft.com/office/drawing/2014/main" id="{C8D87CB4-EE85-7246-B94C-DD5B5974BDFB}"/>
                </a:ext>
              </a:extLst>
            </p:cNvPr>
            <p:cNvSpPr/>
            <p:nvPr/>
          </p:nvSpPr>
          <p:spPr>
            <a:xfrm rot="7356864">
              <a:off x="6827509" y="3768792"/>
              <a:ext cx="303671" cy="145638"/>
            </a:xfrm>
            <a:prstGeom prst="rightArrow">
              <a:avLst/>
            </a:prstGeom>
            <a:solidFill>
              <a:srgbClr val="FF0000">
                <a:alpha val="7518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4" name="図 33" descr="食品, 挿絵, ノートパソコン, 花 が含まれている画像&#10;&#10;自動的に生成された説明">
              <a:extLst>
                <a:ext uri="{FF2B5EF4-FFF2-40B4-BE49-F238E27FC236}">
                  <a16:creationId xmlns:a16="http://schemas.microsoft.com/office/drawing/2014/main" id="{612C43B4-3AB5-0448-BE35-B143947E6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70300" y="1714500"/>
              <a:ext cx="4851400" cy="3429000"/>
            </a:xfrm>
            <a:prstGeom prst="rect">
              <a:avLst/>
            </a:prstGeom>
          </p:spPr>
        </p:pic>
      </p:grp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1042" y="988509"/>
            <a:ext cx="10515600" cy="653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心房、心室が縮むことと弁の働きで、血液が送り出される</a:t>
            </a:r>
            <a:endParaRPr lang="en-US" altLang="ja-JP" dirty="0"/>
          </a:p>
        </p:txBody>
      </p:sp>
      <p:sp>
        <p:nvSpPr>
          <p:cNvPr id="42" name="タイトル 1">
            <a:extLst>
              <a:ext uri="{FF2B5EF4-FFF2-40B4-BE49-F238E27FC236}">
                <a16:creationId xmlns:a16="http://schemas.microsoft.com/office/drawing/2014/main" id="{A6829DBD-1EBE-474E-BC2A-9D2FF314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974" y="-79715"/>
            <a:ext cx="8107388" cy="1325563"/>
          </a:xfrm>
        </p:spPr>
        <p:txBody>
          <a:bodyPr>
            <a:normAutofit/>
          </a:bodyPr>
          <a:lstStyle/>
          <a:p>
            <a:r>
              <a:rPr kumimoji="1" lang="ja-JP" altLang="en-US" sz="4000" dirty="0"/>
              <a:t>心臓の動き方　　　</a:t>
            </a:r>
          </a:p>
        </p:txBody>
      </p:sp>
    </p:spTree>
    <p:extLst>
      <p:ext uri="{BB962C8B-B14F-4D97-AF65-F5344CB8AC3E}">
        <p14:creationId xmlns:p14="http://schemas.microsoft.com/office/powerpoint/2010/main" val="3124703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8B1C93D-BFFE-214C-B212-835FFAC2FDA6}"/>
              </a:ext>
            </a:extLst>
          </p:cNvPr>
          <p:cNvSpPr txBox="1"/>
          <p:nvPr/>
        </p:nvSpPr>
        <p:spPr>
          <a:xfrm>
            <a:off x="6927380" y="4844411"/>
            <a:ext cx="2365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左心室が縮んで、血液が全身に送られる</a:t>
            </a:r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3562BF43-FF49-A34B-80A2-7E5E3FF1BCD9}"/>
              </a:ext>
            </a:extLst>
          </p:cNvPr>
          <p:cNvSpPr txBox="1"/>
          <p:nvPr/>
        </p:nvSpPr>
        <p:spPr>
          <a:xfrm>
            <a:off x="2089268" y="4546824"/>
            <a:ext cx="2403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右心室が縮んで、血液が肺に送られる</a:t>
            </a:r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0D2B703-EE8E-4C49-8066-5BC5D263CFDE}"/>
              </a:ext>
            </a:extLst>
          </p:cNvPr>
          <p:cNvSpPr txBox="1"/>
          <p:nvPr/>
        </p:nvSpPr>
        <p:spPr>
          <a:xfrm>
            <a:off x="1192455" y="18349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/>
              <a:t>③</a:t>
            </a:r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id="{CCC747CC-5078-B244-B5A8-02C263A1F8E7}"/>
              </a:ext>
            </a:extLst>
          </p:cNvPr>
          <p:cNvSpPr/>
          <p:nvPr/>
        </p:nvSpPr>
        <p:spPr>
          <a:xfrm rot="2851134">
            <a:off x="6234554" y="2703316"/>
            <a:ext cx="323157" cy="759737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lumMod val="0"/>
                  <a:lumOff val="100000"/>
                </a:schemeClr>
              </a:gs>
              <a:gs pos="0">
                <a:schemeClr val="accent1">
                  <a:alpha val="62000"/>
                  <a:lumMod val="36000"/>
                  <a:lumOff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51E0E3C-B78B-0F4B-87B2-7B3CC354B573}"/>
              </a:ext>
            </a:extLst>
          </p:cNvPr>
          <p:cNvGrpSpPr/>
          <p:nvPr/>
        </p:nvGrpSpPr>
        <p:grpSpPr>
          <a:xfrm rot="2749838">
            <a:off x="6310613" y="2536922"/>
            <a:ext cx="686027" cy="694447"/>
            <a:chOff x="10494017" y="1411335"/>
            <a:chExt cx="548341" cy="593130"/>
          </a:xfrm>
        </p:grpSpPr>
        <p:sp>
          <p:nvSpPr>
            <p:cNvPr id="59" name="曲折矢印 58">
              <a:extLst>
                <a:ext uri="{FF2B5EF4-FFF2-40B4-BE49-F238E27FC236}">
                  <a16:creationId xmlns:a16="http://schemas.microsoft.com/office/drawing/2014/main" id="{916CB4A6-050C-8A45-983F-F1D4F79B0BE4}"/>
                </a:ext>
              </a:extLst>
            </p:cNvPr>
            <p:cNvSpPr/>
            <p:nvPr/>
          </p:nvSpPr>
          <p:spPr>
            <a:xfrm rot="19510162">
              <a:off x="10549922" y="1411335"/>
              <a:ext cx="492436" cy="471733"/>
            </a:xfrm>
            <a:custGeom>
              <a:avLst/>
              <a:gdLst>
                <a:gd name="connsiteX0" fmla="*/ 0 w 324648"/>
                <a:gd name="connsiteY0" fmla="*/ 639697 h 639697"/>
                <a:gd name="connsiteX1" fmla="*/ 0 w 324648"/>
                <a:gd name="connsiteY1" fmla="*/ 182615 h 639697"/>
                <a:gd name="connsiteX2" fmla="*/ 142034 w 324648"/>
                <a:gd name="connsiteY2" fmla="*/ 40581 h 639697"/>
                <a:gd name="connsiteX3" fmla="*/ 243486 w 324648"/>
                <a:gd name="connsiteY3" fmla="*/ 40581 h 639697"/>
                <a:gd name="connsiteX4" fmla="*/ 243486 w 324648"/>
                <a:gd name="connsiteY4" fmla="*/ 0 h 639697"/>
                <a:gd name="connsiteX5" fmla="*/ 324648 w 324648"/>
                <a:gd name="connsiteY5" fmla="*/ 81162 h 639697"/>
                <a:gd name="connsiteX6" fmla="*/ 243486 w 324648"/>
                <a:gd name="connsiteY6" fmla="*/ 162324 h 639697"/>
                <a:gd name="connsiteX7" fmla="*/ 243486 w 324648"/>
                <a:gd name="connsiteY7" fmla="*/ 121743 h 639697"/>
                <a:gd name="connsiteX8" fmla="*/ 142034 w 324648"/>
                <a:gd name="connsiteY8" fmla="*/ 121743 h 639697"/>
                <a:gd name="connsiteX9" fmla="*/ 81162 w 324648"/>
                <a:gd name="connsiteY9" fmla="*/ 182615 h 639697"/>
                <a:gd name="connsiteX10" fmla="*/ 81162 w 324648"/>
                <a:gd name="connsiteY10" fmla="*/ 639697 h 639697"/>
                <a:gd name="connsiteX11" fmla="*/ 0 w 324648"/>
                <a:gd name="connsiteY11" fmla="*/ 639697 h 639697"/>
                <a:gd name="connsiteX0" fmla="*/ 0 w 533971"/>
                <a:gd name="connsiteY0" fmla="*/ 604561 h 639697"/>
                <a:gd name="connsiteX1" fmla="*/ 209323 w 533971"/>
                <a:gd name="connsiteY1" fmla="*/ 182615 h 639697"/>
                <a:gd name="connsiteX2" fmla="*/ 351357 w 533971"/>
                <a:gd name="connsiteY2" fmla="*/ 40581 h 639697"/>
                <a:gd name="connsiteX3" fmla="*/ 452809 w 533971"/>
                <a:gd name="connsiteY3" fmla="*/ 40581 h 639697"/>
                <a:gd name="connsiteX4" fmla="*/ 452809 w 533971"/>
                <a:gd name="connsiteY4" fmla="*/ 0 h 639697"/>
                <a:gd name="connsiteX5" fmla="*/ 533971 w 533971"/>
                <a:gd name="connsiteY5" fmla="*/ 81162 h 639697"/>
                <a:gd name="connsiteX6" fmla="*/ 452809 w 533971"/>
                <a:gd name="connsiteY6" fmla="*/ 162324 h 639697"/>
                <a:gd name="connsiteX7" fmla="*/ 452809 w 533971"/>
                <a:gd name="connsiteY7" fmla="*/ 121743 h 639697"/>
                <a:gd name="connsiteX8" fmla="*/ 351357 w 533971"/>
                <a:gd name="connsiteY8" fmla="*/ 121743 h 639697"/>
                <a:gd name="connsiteX9" fmla="*/ 290485 w 533971"/>
                <a:gd name="connsiteY9" fmla="*/ 182615 h 639697"/>
                <a:gd name="connsiteX10" fmla="*/ 290485 w 533971"/>
                <a:gd name="connsiteY10" fmla="*/ 639697 h 639697"/>
                <a:gd name="connsiteX11" fmla="*/ 0 w 533971"/>
                <a:gd name="connsiteY11" fmla="*/ 604561 h 639697"/>
                <a:gd name="connsiteX0" fmla="*/ 0 w 533971"/>
                <a:gd name="connsiteY0" fmla="*/ 604561 h 622390"/>
                <a:gd name="connsiteX1" fmla="*/ 209323 w 533971"/>
                <a:gd name="connsiteY1" fmla="*/ 182615 h 622390"/>
                <a:gd name="connsiteX2" fmla="*/ 351357 w 533971"/>
                <a:gd name="connsiteY2" fmla="*/ 40581 h 622390"/>
                <a:gd name="connsiteX3" fmla="*/ 452809 w 533971"/>
                <a:gd name="connsiteY3" fmla="*/ 40581 h 622390"/>
                <a:gd name="connsiteX4" fmla="*/ 452809 w 533971"/>
                <a:gd name="connsiteY4" fmla="*/ 0 h 622390"/>
                <a:gd name="connsiteX5" fmla="*/ 533971 w 533971"/>
                <a:gd name="connsiteY5" fmla="*/ 81162 h 622390"/>
                <a:gd name="connsiteX6" fmla="*/ 452809 w 533971"/>
                <a:gd name="connsiteY6" fmla="*/ 162324 h 622390"/>
                <a:gd name="connsiteX7" fmla="*/ 452809 w 533971"/>
                <a:gd name="connsiteY7" fmla="*/ 121743 h 622390"/>
                <a:gd name="connsiteX8" fmla="*/ 351357 w 533971"/>
                <a:gd name="connsiteY8" fmla="*/ 121743 h 622390"/>
                <a:gd name="connsiteX9" fmla="*/ 290485 w 533971"/>
                <a:gd name="connsiteY9" fmla="*/ 182615 h 622390"/>
                <a:gd name="connsiteX10" fmla="*/ 90402 w 533971"/>
                <a:gd name="connsiteY10" fmla="*/ 622390 h 622390"/>
                <a:gd name="connsiteX11" fmla="*/ 0 w 533971"/>
                <a:gd name="connsiteY11" fmla="*/ 604561 h 622390"/>
                <a:gd name="connsiteX0" fmla="*/ 0 w 533971"/>
                <a:gd name="connsiteY0" fmla="*/ 604561 h 622390"/>
                <a:gd name="connsiteX1" fmla="*/ 204508 w 533971"/>
                <a:gd name="connsiteY1" fmla="*/ 160232 h 622390"/>
                <a:gd name="connsiteX2" fmla="*/ 351357 w 533971"/>
                <a:gd name="connsiteY2" fmla="*/ 40581 h 622390"/>
                <a:gd name="connsiteX3" fmla="*/ 452809 w 533971"/>
                <a:gd name="connsiteY3" fmla="*/ 40581 h 622390"/>
                <a:gd name="connsiteX4" fmla="*/ 452809 w 533971"/>
                <a:gd name="connsiteY4" fmla="*/ 0 h 622390"/>
                <a:gd name="connsiteX5" fmla="*/ 533971 w 533971"/>
                <a:gd name="connsiteY5" fmla="*/ 81162 h 622390"/>
                <a:gd name="connsiteX6" fmla="*/ 452809 w 533971"/>
                <a:gd name="connsiteY6" fmla="*/ 162324 h 622390"/>
                <a:gd name="connsiteX7" fmla="*/ 452809 w 533971"/>
                <a:gd name="connsiteY7" fmla="*/ 121743 h 622390"/>
                <a:gd name="connsiteX8" fmla="*/ 351357 w 533971"/>
                <a:gd name="connsiteY8" fmla="*/ 121743 h 622390"/>
                <a:gd name="connsiteX9" fmla="*/ 290485 w 533971"/>
                <a:gd name="connsiteY9" fmla="*/ 182615 h 622390"/>
                <a:gd name="connsiteX10" fmla="*/ 90402 w 533971"/>
                <a:gd name="connsiteY10" fmla="*/ 622390 h 622390"/>
                <a:gd name="connsiteX11" fmla="*/ 0 w 533971"/>
                <a:gd name="connsiteY11" fmla="*/ 604561 h 622390"/>
                <a:gd name="connsiteX0" fmla="*/ 0 w 533971"/>
                <a:gd name="connsiteY0" fmla="*/ 604561 h 622390"/>
                <a:gd name="connsiteX1" fmla="*/ 204508 w 533971"/>
                <a:gd name="connsiteY1" fmla="*/ 160232 h 622390"/>
                <a:gd name="connsiteX2" fmla="*/ 351357 w 533971"/>
                <a:gd name="connsiteY2" fmla="*/ 40581 h 622390"/>
                <a:gd name="connsiteX3" fmla="*/ 452809 w 533971"/>
                <a:gd name="connsiteY3" fmla="*/ 40581 h 622390"/>
                <a:gd name="connsiteX4" fmla="*/ 452809 w 533971"/>
                <a:gd name="connsiteY4" fmla="*/ 0 h 622390"/>
                <a:gd name="connsiteX5" fmla="*/ 533971 w 533971"/>
                <a:gd name="connsiteY5" fmla="*/ 81162 h 622390"/>
                <a:gd name="connsiteX6" fmla="*/ 452809 w 533971"/>
                <a:gd name="connsiteY6" fmla="*/ 162324 h 622390"/>
                <a:gd name="connsiteX7" fmla="*/ 452809 w 533971"/>
                <a:gd name="connsiteY7" fmla="*/ 121743 h 622390"/>
                <a:gd name="connsiteX8" fmla="*/ 351357 w 533971"/>
                <a:gd name="connsiteY8" fmla="*/ 121743 h 622390"/>
                <a:gd name="connsiteX9" fmla="*/ 290485 w 533971"/>
                <a:gd name="connsiteY9" fmla="*/ 182615 h 622390"/>
                <a:gd name="connsiteX10" fmla="*/ 90402 w 533971"/>
                <a:gd name="connsiteY10" fmla="*/ 622390 h 622390"/>
                <a:gd name="connsiteX11" fmla="*/ 0 w 533971"/>
                <a:gd name="connsiteY11" fmla="*/ 604561 h 622390"/>
                <a:gd name="connsiteX0" fmla="*/ 0 w 533971"/>
                <a:gd name="connsiteY0" fmla="*/ 604561 h 622390"/>
                <a:gd name="connsiteX1" fmla="*/ 204508 w 533971"/>
                <a:gd name="connsiteY1" fmla="*/ 160232 h 622390"/>
                <a:gd name="connsiteX2" fmla="*/ 351357 w 533971"/>
                <a:gd name="connsiteY2" fmla="*/ 40581 h 622390"/>
                <a:gd name="connsiteX3" fmla="*/ 452809 w 533971"/>
                <a:gd name="connsiteY3" fmla="*/ 40581 h 622390"/>
                <a:gd name="connsiteX4" fmla="*/ 452809 w 533971"/>
                <a:gd name="connsiteY4" fmla="*/ 0 h 622390"/>
                <a:gd name="connsiteX5" fmla="*/ 533971 w 533971"/>
                <a:gd name="connsiteY5" fmla="*/ 81162 h 622390"/>
                <a:gd name="connsiteX6" fmla="*/ 452809 w 533971"/>
                <a:gd name="connsiteY6" fmla="*/ 162324 h 622390"/>
                <a:gd name="connsiteX7" fmla="*/ 452809 w 533971"/>
                <a:gd name="connsiteY7" fmla="*/ 121743 h 622390"/>
                <a:gd name="connsiteX8" fmla="*/ 351357 w 533971"/>
                <a:gd name="connsiteY8" fmla="*/ 121743 h 622390"/>
                <a:gd name="connsiteX9" fmla="*/ 290485 w 533971"/>
                <a:gd name="connsiteY9" fmla="*/ 182615 h 622390"/>
                <a:gd name="connsiteX10" fmla="*/ 90402 w 533971"/>
                <a:gd name="connsiteY10" fmla="*/ 622390 h 622390"/>
                <a:gd name="connsiteX11" fmla="*/ 0 w 533971"/>
                <a:gd name="connsiteY11" fmla="*/ 604561 h 622390"/>
                <a:gd name="connsiteX0" fmla="*/ 0 w 533971"/>
                <a:gd name="connsiteY0" fmla="*/ 604561 h 622390"/>
                <a:gd name="connsiteX1" fmla="*/ 204508 w 533971"/>
                <a:gd name="connsiteY1" fmla="*/ 160232 h 622390"/>
                <a:gd name="connsiteX2" fmla="*/ 351357 w 533971"/>
                <a:gd name="connsiteY2" fmla="*/ 40581 h 622390"/>
                <a:gd name="connsiteX3" fmla="*/ 452809 w 533971"/>
                <a:gd name="connsiteY3" fmla="*/ 40581 h 622390"/>
                <a:gd name="connsiteX4" fmla="*/ 452809 w 533971"/>
                <a:gd name="connsiteY4" fmla="*/ 0 h 622390"/>
                <a:gd name="connsiteX5" fmla="*/ 533971 w 533971"/>
                <a:gd name="connsiteY5" fmla="*/ 81162 h 622390"/>
                <a:gd name="connsiteX6" fmla="*/ 452809 w 533971"/>
                <a:gd name="connsiteY6" fmla="*/ 162324 h 622390"/>
                <a:gd name="connsiteX7" fmla="*/ 452809 w 533971"/>
                <a:gd name="connsiteY7" fmla="*/ 121743 h 622390"/>
                <a:gd name="connsiteX8" fmla="*/ 351357 w 533971"/>
                <a:gd name="connsiteY8" fmla="*/ 121743 h 622390"/>
                <a:gd name="connsiteX9" fmla="*/ 290485 w 533971"/>
                <a:gd name="connsiteY9" fmla="*/ 182615 h 622390"/>
                <a:gd name="connsiteX10" fmla="*/ 90402 w 533971"/>
                <a:gd name="connsiteY10" fmla="*/ 622390 h 622390"/>
                <a:gd name="connsiteX11" fmla="*/ 0 w 533971"/>
                <a:gd name="connsiteY11" fmla="*/ 604561 h 622390"/>
                <a:gd name="connsiteX0" fmla="*/ 0 w 636453"/>
                <a:gd name="connsiteY0" fmla="*/ 505008 h 622390"/>
                <a:gd name="connsiteX1" fmla="*/ 306990 w 636453"/>
                <a:gd name="connsiteY1" fmla="*/ 160232 h 622390"/>
                <a:gd name="connsiteX2" fmla="*/ 453839 w 636453"/>
                <a:gd name="connsiteY2" fmla="*/ 40581 h 622390"/>
                <a:gd name="connsiteX3" fmla="*/ 555291 w 636453"/>
                <a:gd name="connsiteY3" fmla="*/ 40581 h 622390"/>
                <a:gd name="connsiteX4" fmla="*/ 555291 w 636453"/>
                <a:gd name="connsiteY4" fmla="*/ 0 h 622390"/>
                <a:gd name="connsiteX5" fmla="*/ 636453 w 636453"/>
                <a:gd name="connsiteY5" fmla="*/ 81162 h 622390"/>
                <a:gd name="connsiteX6" fmla="*/ 555291 w 636453"/>
                <a:gd name="connsiteY6" fmla="*/ 162324 h 622390"/>
                <a:gd name="connsiteX7" fmla="*/ 555291 w 636453"/>
                <a:gd name="connsiteY7" fmla="*/ 121743 h 622390"/>
                <a:gd name="connsiteX8" fmla="*/ 453839 w 636453"/>
                <a:gd name="connsiteY8" fmla="*/ 121743 h 622390"/>
                <a:gd name="connsiteX9" fmla="*/ 392967 w 636453"/>
                <a:gd name="connsiteY9" fmla="*/ 182615 h 622390"/>
                <a:gd name="connsiteX10" fmla="*/ 192884 w 636453"/>
                <a:gd name="connsiteY10" fmla="*/ 622390 h 622390"/>
                <a:gd name="connsiteX11" fmla="*/ 0 w 636453"/>
                <a:gd name="connsiteY11" fmla="*/ 505008 h 622390"/>
                <a:gd name="connsiteX0" fmla="*/ 0 w 636453"/>
                <a:gd name="connsiteY0" fmla="*/ 505008 h 622390"/>
                <a:gd name="connsiteX1" fmla="*/ 282070 w 636453"/>
                <a:gd name="connsiteY1" fmla="*/ 144877 h 622390"/>
                <a:gd name="connsiteX2" fmla="*/ 453839 w 636453"/>
                <a:gd name="connsiteY2" fmla="*/ 40581 h 622390"/>
                <a:gd name="connsiteX3" fmla="*/ 555291 w 636453"/>
                <a:gd name="connsiteY3" fmla="*/ 40581 h 622390"/>
                <a:gd name="connsiteX4" fmla="*/ 555291 w 636453"/>
                <a:gd name="connsiteY4" fmla="*/ 0 h 622390"/>
                <a:gd name="connsiteX5" fmla="*/ 636453 w 636453"/>
                <a:gd name="connsiteY5" fmla="*/ 81162 h 622390"/>
                <a:gd name="connsiteX6" fmla="*/ 555291 w 636453"/>
                <a:gd name="connsiteY6" fmla="*/ 162324 h 622390"/>
                <a:gd name="connsiteX7" fmla="*/ 555291 w 636453"/>
                <a:gd name="connsiteY7" fmla="*/ 121743 h 622390"/>
                <a:gd name="connsiteX8" fmla="*/ 453839 w 636453"/>
                <a:gd name="connsiteY8" fmla="*/ 121743 h 622390"/>
                <a:gd name="connsiteX9" fmla="*/ 392967 w 636453"/>
                <a:gd name="connsiteY9" fmla="*/ 182615 h 622390"/>
                <a:gd name="connsiteX10" fmla="*/ 192884 w 636453"/>
                <a:gd name="connsiteY10" fmla="*/ 622390 h 622390"/>
                <a:gd name="connsiteX11" fmla="*/ 0 w 636453"/>
                <a:gd name="connsiteY11" fmla="*/ 505008 h 622390"/>
                <a:gd name="connsiteX0" fmla="*/ 0 w 636453"/>
                <a:gd name="connsiteY0" fmla="*/ 505008 h 622390"/>
                <a:gd name="connsiteX1" fmla="*/ 282070 w 636453"/>
                <a:gd name="connsiteY1" fmla="*/ 144877 h 622390"/>
                <a:gd name="connsiteX2" fmla="*/ 453839 w 636453"/>
                <a:gd name="connsiteY2" fmla="*/ 40581 h 622390"/>
                <a:gd name="connsiteX3" fmla="*/ 555291 w 636453"/>
                <a:gd name="connsiteY3" fmla="*/ 40581 h 622390"/>
                <a:gd name="connsiteX4" fmla="*/ 555291 w 636453"/>
                <a:gd name="connsiteY4" fmla="*/ 0 h 622390"/>
                <a:gd name="connsiteX5" fmla="*/ 636453 w 636453"/>
                <a:gd name="connsiteY5" fmla="*/ 81162 h 622390"/>
                <a:gd name="connsiteX6" fmla="*/ 555291 w 636453"/>
                <a:gd name="connsiteY6" fmla="*/ 162324 h 622390"/>
                <a:gd name="connsiteX7" fmla="*/ 555291 w 636453"/>
                <a:gd name="connsiteY7" fmla="*/ 121743 h 622390"/>
                <a:gd name="connsiteX8" fmla="*/ 453839 w 636453"/>
                <a:gd name="connsiteY8" fmla="*/ 121743 h 622390"/>
                <a:gd name="connsiteX9" fmla="*/ 392967 w 636453"/>
                <a:gd name="connsiteY9" fmla="*/ 182615 h 622390"/>
                <a:gd name="connsiteX10" fmla="*/ 192884 w 636453"/>
                <a:gd name="connsiteY10" fmla="*/ 622390 h 622390"/>
                <a:gd name="connsiteX11" fmla="*/ 0 w 636453"/>
                <a:gd name="connsiteY11" fmla="*/ 505008 h 622390"/>
                <a:gd name="connsiteX0" fmla="*/ 0 w 636453"/>
                <a:gd name="connsiteY0" fmla="*/ 505008 h 622390"/>
                <a:gd name="connsiteX1" fmla="*/ 282070 w 636453"/>
                <a:gd name="connsiteY1" fmla="*/ 144877 h 622390"/>
                <a:gd name="connsiteX2" fmla="*/ 453839 w 636453"/>
                <a:gd name="connsiteY2" fmla="*/ 40581 h 622390"/>
                <a:gd name="connsiteX3" fmla="*/ 555291 w 636453"/>
                <a:gd name="connsiteY3" fmla="*/ 40581 h 622390"/>
                <a:gd name="connsiteX4" fmla="*/ 555291 w 636453"/>
                <a:gd name="connsiteY4" fmla="*/ 0 h 622390"/>
                <a:gd name="connsiteX5" fmla="*/ 636453 w 636453"/>
                <a:gd name="connsiteY5" fmla="*/ 81162 h 622390"/>
                <a:gd name="connsiteX6" fmla="*/ 555291 w 636453"/>
                <a:gd name="connsiteY6" fmla="*/ 162324 h 622390"/>
                <a:gd name="connsiteX7" fmla="*/ 555291 w 636453"/>
                <a:gd name="connsiteY7" fmla="*/ 121743 h 622390"/>
                <a:gd name="connsiteX8" fmla="*/ 453839 w 636453"/>
                <a:gd name="connsiteY8" fmla="*/ 121743 h 622390"/>
                <a:gd name="connsiteX9" fmla="*/ 392967 w 636453"/>
                <a:gd name="connsiteY9" fmla="*/ 182615 h 622390"/>
                <a:gd name="connsiteX10" fmla="*/ 192884 w 636453"/>
                <a:gd name="connsiteY10" fmla="*/ 622390 h 622390"/>
                <a:gd name="connsiteX11" fmla="*/ 0 w 636453"/>
                <a:gd name="connsiteY11" fmla="*/ 505008 h 622390"/>
                <a:gd name="connsiteX0" fmla="*/ 0 w 636453"/>
                <a:gd name="connsiteY0" fmla="*/ 505008 h 622390"/>
                <a:gd name="connsiteX1" fmla="*/ 282070 w 636453"/>
                <a:gd name="connsiteY1" fmla="*/ 144877 h 622390"/>
                <a:gd name="connsiteX2" fmla="*/ 453839 w 636453"/>
                <a:gd name="connsiteY2" fmla="*/ 40581 h 622390"/>
                <a:gd name="connsiteX3" fmla="*/ 555291 w 636453"/>
                <a:gd name="connsiteY3" fmla="*/ 40581 h 622390"/>
                <a:gd name="connsiteX4" fmla="*/ 555291 w 636453"/>
                <a:gd name="connsiteY4" fmla="*/ 0 h 622390"/>
                <a:gd name="connsiteX5" fmla="*/ 636453 w 636453"/>
                <a:gd name="connsiteY5" fmla="*/ 81162 h 622390"/>
                <a:gd name="connsiteX6" fmla="*/ 555291 w 636453"/>
                <a:gd name="connsiteY6" fmla="*/ 162324 h 622390"/>
                <a:gd name="connsiteX7" fmla="*/ 555291 w 636453"/>
                <a:gd name="connsiteY7" fmla="*/ 121743 h 622390"/>
                <a:gd name="connsiteX8" fmla="*/ 453839 w 636453"/>
                <a:gd name="connsiteY8" fmla="*/ 121743 h 622390"/>
                <a:gd name="connsiteX9" fmla="*/ 392967 w 636453"/>
                <a:gd name="connsiteY9" fmla="*/ 182615 h 622390"/>
                <a:gd name="connsiteX10" fmla="*/ 192884 w 636453"/>
                <a:gd name="connsiteY10" fmla="*/ 622390 h 622390"/>
                <a:gd name="connsiteX11" fmla="*/ 0 w 636453"/>
                <a:gd name="connsiteY11" fmla="*/ 505008 h 622390"/>
                <a:gd name="connsiteX0" fmla="*/ 0 w 636453"/>
                <a:gd name="connsiteY0" fmla="*/ 505008 h 552313"/>
                <a:gd name="connsiteX1" fmla="*/ 282070 w 636453"/>
                <a:gd name="connsiteY1" fmla="*/ 144877 h 552313"/>
                <a:gd name="connsiteX2" fmla="*/ 453839 w 636453"/>
                <a:gd name="connsiteY2" fmla="*/ 40581 h 552313"/>
                <a:gd name="connsiteX3" fmla="*/ 555291 w 636453"/>
                <a:gd name="connsiteY3" fmla="*/ 40581 h 552313"/>
                <a:gd name="connsiteX4" fmla="*/ 555291 w 636453"/>
                <a:gd name="connsiteY4" fmla="*/ 0 h 552313"/>
                <a:gd name="connsiteX5" fmla="*/ 636453 w 636453"/>
                <a:gd name="connsiteY5" fmla="*/ 81162 h 552313"/>
                <a:gd name="connsiteX6" fmla="*/ 555291 w 636453"/>
                <a:gd name="connsiteY6" fmla="*/ 162324 h 552313"/>
                <a:gd name="connsiteX7" fmla="*/ 555291 w 636453"/>
                <a:gd name="connsiteY7" fmla="*/ 121743 h 552313"/>
                <a:gd name="connsiteX8" fmla="*/ 453839 w 636453"/>
                <a:gd name="connsiteY8" fmla="*/ 121743 h 552313"/>
                <a:gd name="connsiteX9" fmla="*/ 392967 w 636453"/>
                <a:gd name="connsiteY9" fmla="*/ 182615 h 552313"/>
                <a:gd name="connsiteX10" fmla="*/ 70622 w 636453"/>
                <a:gd name="connsiteY10" fmla="*/ 552313 h 552313"/>
                <a:gd name="connsiteX11" fmla="*/ 0 w 636453"/>
                <a:gd name="connsiteY11" fmla="*/ 505008 h 552313"/>
                <a:gd name="connsiteX0" fmla="*/ 0 w 636453"/>
                <a:gd name="connsiteY0" fmla="*/ 505008 h 552313"/>
                <a:gd name="connsiteX1" fmla="*/ 282070 w 636453"/>
                <a:gd name="connsiteY1" fmla="*/ 144877 h 552313"/>
                <a:gd name="connsiteX2" fmla="*/ 453839 w 636453"/>
                <a:gd name="connsiteY2" fmla="*/ 40581 h 552313"/>
                <a:gd name="connsiteX3" fmla="*/ 555291 w 636453"/>
                <a:gd name="connsiteY3" fmla="*/ 40581 h 552313"/>
                <a:gd name="connsiteX4" fmla="*/ 555291 w 636453"/>
                <a:gd name="connsiteY4" fmla="*/ 0 h 552313"/>
                <a:gd name="connsiteX5" fmla="*/ 636453 w 636453"/>
                <a:gd name="connsiteY5" fmla="*/ 81162 h 552313"/>
                <a:gd name="connsiteX6" fmla="*/ 555291 w 636453"/>
                <a:gd name="connsiteY6" fmla="*/ 162324 h 552313"/>
                <a:gd name="connsiteX7" fmla="*/ 555291 w 636453"/>
                <a:gd name="connsiteY7" fmla="*/ 121743 h 552313"/>
                <a:gd name="connsiteX8" fmla="*/ 453839 w 636453"/>
                <a:gd name="connsiteY8" fmla="*/ 121743 h 552313"/>
                <a:gd name="connsiteX9" fmla="*/ 345857 w 636453"/>
                <a:gd name="connsiteY9" fmla="*/ 185543 h 552313"/>
                <a:gd name="connsiteX10" fmla="*/ 70622 w 636453"/>
                <a:gd name="connsiteY10" fmla="*/ 552313 h 552313"/>
                <a:gd name="connsiteX11" fmla="*/ 0 w 636453"/>
                <a:gd name="connsiteY11" fmla="*/ 505008 h 552313"/>
                <a:gd name="connsiteX0" fmla="*/ 0 w 636453"/>
                <a:gd name="connsiteY0" fmla="*/ 505008 h 552313"/>
                <a:gd name="connsiteX1" fmla="*/ 282070 w 636453"/>
                <a:gd name="connsiteY1" fmla="*/ 144877 h 552313"/>
                <a:gd name="connsiteX2" fmla="*/ 453839 w 636453"/>
                <a:gd name="connsiteY2" fmla="*/ 40581 h 552313"/>
                <a:gd name="connsiteX3" fmla="*/ 555291 w 636453"/>
                <a:gd name="connsiteY3" fmla="*/ 40581 h 552313"/>
                <a:gd name="connsiteX4" fmla="*/ 555291 w 636453"/>
                <a:gd name="connsiteY4" fmla="*/ 0 h 552313"/>
                <a:gd name="connsiteX5" fmla="*/ 636453 w 636453"/>
                <a:gd name="connsiteY5" fmla="*/ 81162 h 552313"/>
                <a:gd name="connsiteX6" fmla="*/ 555291 w 636453"/>
                <a:gd name="connsiteY6" fmla="*/ 162324 h 552313"/>
                <a:gd name="connsiteX7" fmla="*/ 555291 w 636453"/>
                <a:gd name="connsiteY7" fmla="*/ 121743 h 552313"/>
                <a:gd name="connsiteX8" fmla="*/ 453839 w 636453"/>
                <a:gd name="connsiteY8" fmla="*/ 121743 h 552313"/>
                <a:gd name="connsiteX9" fmla="*/ 345857 w 636453"/>
                <a:gd name="connsiteY9" fmla="*/ 185543 h 552313"/>
                <a:gd name="connsiteX10" fmla="*/ 70622 w 636453"/>
                <a:gd name="connsiteY10" fmla="*/ 552313 h 552313"/>
                <a:gd name="connsiteX11" fmla="*/ 0 w 636453"/>
                <a:gd name="connsiteY11" fmla="*/ 505008 h 552313"/>
                <a:gd name="connsiteX0" fmla="*/ 0 w 636453"/>
                <a:gd name="connsiteY0" fmla="*/ 505008 h 552313"/>
                <a:gd name="connsiteX1" fmla="*/ 282070 w 636453"/>
                <a:gd name="connsiteY1" fmla="*/ 144877 h 552313"/>
                <a:gd name="connsiteX2" fmla="*/ 453839 w 636453"/>
                <a:gd name="connsiteY2" fmla="*/ 40581 h 552313"/>
                <a:gd name="connsiteX3" fmla="*/ 555291 w 636453"/>
                <a:gd name="connsiteY3" fmla="*/ 40581 h 552313"/>
                <a:gd name="connsiteX4" fmla="*/ 555291 w 636453"/>
                <a:gd name="connsiteY4" fmla="*/ 0 h 552313"/>
                <a:gd name="connsiteX5" fmla="*/ 636453 w 636453"/>
                <a:gd name="connsiteY5" fmla="*/ 81162 h 552313"/>
                <a:gd name="connsiteX6" fmla="*/ 555291 w 636453"/>
                <a:gd name="connsiteY6" fmla="*/ 162324 h 552313"/>
                <a:gd name="connsiteX7" fmla="*/ 555291 w 636453"/>
                <a:gd name="connsiteY7" fmla="*/ 121743 h 552313"/>
                <a:gd name="connsiteX8" fmla="*/ 453839 w 636453"/>
                <a:gd name="connsiteY8" fmla="*/ 121743 h 552313"/>
                <a:gd name="connsiteX9" fmla="*/ 345857 w 636453"/>
                <a:gd name="connsiteY9" fmla="*/ 185543 h 552313"/>
                <a:gd name="connsiteX10" fmla="*/ 70622 w 636453"/>
                <a:gd name="connsiteY10" fmla="*/ 552313 h 552313"/>
                <a:gd name="connsiteX11" fmla="*/ 0 w 636453"/>
                <a:gd name="connsiteY11" fmla="*/ 505008 h 552313"/>
                <a:gd name="connsiteX0" fmla="*/ 0 w 616086"/>
                <a:gd name="connsiteY0" fmla="*/ 515939 h 552313"/>
                <a:gd name="connsiteX1" fmla="*/ 261703 w 616086"/>
                <a:gd name="connsiteY1" fmla="*/ 144877 h 552313"/>
                <a:gd name="connsiteX2" fmla="*/ 433472 w 616086"/>
                <a:gd name="connsiteY2" fmla="*/ 40581 h 552313"/>
                <a:gd name="connsiteX3" fmla="*/ 534924 w 616086"/>
                <a:gd name="connsiteY3" fmla="*/ 40581 h 552313"/>
                <a:gd name="connsiteX4" fmla="*/ 534924 w 616086"/>
                <a:gd name="connsiteY4" fmla="*/ 0 h 552313"/>
                <a:gd name="connsiteX5" fmla="*/ 616086 w 616086"/>
                <a:gd name="connsiteY5" fmla="*/ 81162 h 552313"/>
                <a:gd name="connsiteX6" fmla="*/ 534924 w 616086"/>
                <a:gd name="connsiteY6" fmla="*/ 162324 h 552313"/>
                <a:gd name="connsiteX7" fmla="*/ 534924 w 616086"/>
                <a:gd name="connsiteY7" fmla="*/ 121743 h 552313"/>
                <a:gd name="connsiteX8" fmla="*/ 433472 w 616086"/>
                <a:gd name="connsiteY8" fmla="*/ 121743 h 552313"/>
                <a:gd name="connsiteX9" fmla="*/ 325490 w 616086"/>
                <a:gd name="connsiteY9" fmla="*/ 185543 h 552313"/>
                <a:gd name="connsiteX10" fmla="*/ 50255 w 616086"/>
                <a:gd name="connsiteY10" fmla="*/ 552313 h 552313"/>
                <a:gd name="connsiteX11" fmla="*/ 0 w 616086"/>
                <a:gd name="connsiteY11" fmla="*/ 515939 h 552313"/>
                <a:gd name="connsiteX0" fmla="*/ 0 w 616086"/>
                <a:gd name="connsiteY0" fmla="*/ 515939 h 552313"/>
                <a:gd name="connsiteX1" fmla="*/ 261703 w 616086"/>
                <a:gd name="connsiteY1" fmla="*/ 144877 h 552313"/>
                <a:gd name="connsiteX2" fmla="*/ 433472 w 616086"/>
                <a:gd name="connsiteY2" fmla="*/ 40581 h 552313"/>
                <a:gd name="connsiteX3" fmla="*/ 534924 w 616086"/>
                <a:gd name="connsiteY3" fmla="*/ 40581 h 552313"/>
                <a:gd name="connsiteX4" fmla="*/ 534924 w 616086"/>
                <a:gd name="connsiteY4" fmla="*/ 0 h 552313"/>
                <a:gd name="connsiteX5" fmla="*/ 616086 w 616086"/>
                <a:gd name="connsiteY5" fmla="*/ 81162 h 552313"/>
                <a:gd name="connsiteX6" fmla="*/ 534924 w 616086"/>
                <a:gd name="connsiteY6" fmla="*/ 162324 h 552313"/>
                <a:gd name="connsiteX7" fmla="*/ 534924 w 616086"/>
                <a:gd name="connsiteY7" fmla="*/ 121743 h 552313"/>
                <a:gd name="connsiteX8" fmla="*/ 433472 w 616086"/>
                <a:gd name="connsiteY8" fmla="*/ 121743 h 552313"/>
                <a:gd name="connsiteX9" fmla="*/ 325490 w 616086"/>
                <a:gd name="connsiteY9" fmla="*/ 185543 h 552313"/>
                <a:gd name="connsiteX10" fmla="*/ 50255 w 616086"/>
                <a:gd name="connsiteY10" fmla="*/ 552313 h 552313"/>
                <a:gd name="connsiteX11" fmla="*/ 0 w 616086"/>
                <a:gd name="connsiteY11" fmla="*/ 515939 h 55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6086" h="552313">
                  <a:moveTo>
                    <a:pt x="0" y="515939"/>
                  </a:moveTo>
                  <a:cubicBezTo>
                    <a:pt x="125320" y="334816"/>
                    <a:pt x="140288" y="285526"/>
                    <a:pt x="261703" y="144877"/>
                  </a:cubicBezTo>
                  <a:cubicBezTo>
                    <a:pt x="327096" y="85694"/>
                    <a:pt x="355029" y="40581"/>
                    <a:pt x="433472" y="40581"/>
                  </a:cubicBezTo>
                  <a:lnTo>
                    <a:pt x="534924" y="40581"/>
                  </a:lnTo>
                  <a:lnTo>
                    <a:pt x="534924" y="0"/>
                  </a:lnTo>
                  <a:lnTo>
                    <a:pt x="616086" y="81162"/>
                  </a:lnTo>
                  <a:lnTo>
                    <a:pt x="534924" y="162324"/>
                  </a:lnTo>
                  <a:lnTo>
                    <a:pt x="534924" y="121743"/>
                  </a:lnTo>
                  <a:lnTo>
                    <a:pt x="433472" y="121743"/>
                  </a:lnTo>
                  <a:cubicBezTo>
                    <a:pt x="399853" y="121743"/>
                    <a:pt x="361146" y="133445"/>
                    <a:pt x="325490" y="185543"/>
                  </a:cubicBezTo>
                  <a:cubicBezTo>
                    <a:pt x="233420" y="285352"/>
                    <a:pt x="142000" y="430056"/>
                    <a:pt x="50255" y="552313"/>
                  </a:cubicBezTo>
                  <a:lnTo>
                    <a:pt x="0" y="51593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曲折矢印 59">
              <a:extLst>
                <a:ext uri="{FF2B5EF4-FFF2-40B4-BE49-F238E27FC236}">
                  <a16:creationId xmlns:a16="http://schemas.microsoft.com/office/drawing/2014/main" id="{B3E15EE2-F871-3F4F-AE0D-939AA66EEEBB}"/>
                </a:ext>
              </a:extLst>
            </p:cNvPr>
            <p:cNvSpPr/>
            <p:nvPr/>
          </p:nvSpPr>
          <p:spPr>
            <a:xfrm flipH="1">
              <a:off x="10494017" y="1458097"/>
              <a:ext cx="259491" cy="546368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4" name="円/楕円 43">
            <a:extLst>
              <a:ext uri="{FF2B5EF4-FFF2-40B4-BE49-F238E27FC236}">
                <a16:creationId xmlns:a16="http://schemas.microsoft.com/office/drawing/2014/main" id="{46CA3B7A-A228-D34A-9315-CED04007CC58}"/>
              </a:ext>
            </a:extLst>
          </p:cNvPr>
          <p:cNvSpPr/>
          <p:nvPr/>
        </p:nvSpPr>
        <p:spPr>
          <a:xfrm rot="16022260">
            <a:off x="5749498" y="2610416"/>
            <a:ext cx="679570" cy="262033"/>
          </a:xfrm>
          <a:prstGeom prst="ellipse">
            <a:avLst/>
          </a:prstGeom>
          <a:gradFill flip="none" rotWithShape="1">
            <a:gsLst>
              <a:gs pos="80000">
                <a:schemeClr val="accent1">
                  <a:lumMod val="0"/>
                  <a:lumOff val="100000"/>
                </a:schemeClr>
              </a:gs>
              <a:gs pos="0">
                <a:srgbClr val="FC6C5F">
                  <a:alpha val="40000"/>
                  <a:lumMod val="75000"/>
                  <a:lumOff val="2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>
            <a:extLst>
              <a:ext uri="{FF2B5EF4-FFF2-40B4-BE49-F238E27FC236}">
                <a16:creationId xmlns:a16="http://schemas.microsoft.com/office/drawing/2014/main" id="{9B8DAF5D-58C6-EA43-8AA5-90CA2A5D4E67}"/>
              </a:ext>
            </a:extLst>
          </p:cNvPr>
          <p:cNvSpPr/>
          <p:nvPr/>
        </p:nvSpPr>
        <p:spPr>
          <a:xfrm rot="16022260">
            <a:off x="6226591" y="3437428"/>
            <a:ext cx="524564" cy="262033"/>
          </a:xfrm>
          <a:prstGeom prst="ellipse">
            <a:avLst/>
          </a:prstGeom>
          <a:gradFill flip="none" rotWithShape="1">
            <a:gsLst>
              <a:gs pos="80000">
                <a:schemeClr val="accent1">
                  <a:lumMod val="0"/>
                  <a:lumOff val="100000"/>
                </a:schemeClr>
              </a:gs>
              <a:gs pos="0">
                <a:srgbClr val="FC6C5F">
                  <a:alpha val="40000"/>
                  <a:lumMod val="75000"/>
                  <a:lumOff val="2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43B19A92-EB15-4543-9FB1-DFB6327D76F8}"/>
              </a:ext>
            </a:extLst>
          </p:cNvPr>
          <p:cNvCxnSpPr>
            <a:cxnSpLocks/>
          </p:cNvCxnSpPr>
          <p:nvPr/>
        </p:nvCxnSpPr>
        <p:spPr>
          <a:xfrm flipH="1" flipV="1">
            <a:off x="6706301" y="4606899"/>
            <a:ext cx="227479" cy="207656"/>
          </a:xfrm>
          <a:prstGeom prst="straightConnector1">
            <a:avLst/>
          </a:prstGeom>
          <a:ln w="15875">
            <a:solidFill>
              <a:srgbClr val="FF0000">
                <a:alpha val="7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1E9497A0-CDE8-B64F-B9CD-5BC15471F1E9}"/>
              </a:ext>
            </a:extLst>
          </p:cNvPr>
          <p:cNvCxnSpPr>
            <a:cxnSpLocks/>
          </p:cNvCxnSpPr>
          <p:nvPr/>
        </p:nvCxnSpPr>
        <p:spPr>
          <a:xfrm flipH="1" flipV="1">
            <a:off x="6488870" y="4883774"/>
            <a:ext cx="217429" cy="207661"/>
          </a:xfrm>
          <a:prstGeom prst="straightConnector1">
            <a:avLst/>
          </a:prstGeom>
          <a:ln w="15875">
            <a:solidFill>
              <a:srgbClr val="FF0000">
                <a:alpha val="7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右矢印 47">
            <a:extLst>
              <a:ext uri="{FF2B5EF4-FFF2-40B4-BE49-F238E27FC236}">
                <a16:creationId xmlns:a16="http://schemas.microsoft.com/office/drawing/2014/main" id="{732D5C4E-FB04-9541-B267-58ACF17B0D46}"/>
              </a:ext>
            </a:extLst>
          </p:cNvPr>
          <p:cNvSpPr/>
          <p:nvPr/>
        </p:nvSpPr>
        <p:spPr>
          <a:xfrm rot="16367948">
            <a:off x="6297915" y="3916445"/>
            <a:ext cx="381908" cy="164866"/>
          </a:xfrm>
          <a:prstGeom prst="rightArrow">
            <a:avLst/>
          </a:prstGeom>
          <a:solidFill>
            <a:srgbClr val="FF0000">
              <a:alpha val="751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矢印 48">
            <a:extLst>
              <a:ext uri="{FF2B5EF4-FFF2-40B4-BE49-F238E27FC236}">
                <a16:creationId xmlns:a16="http://schemas.microsoft.com/office/drawing/2014/main" id="{0207AE53-C64B-6C4E-94EA-C77F371F7A6E}"/>
              </a:ext>
            </a:extLst>
          </p:cNvPr>
          <p:cNvSpPr/>
          <p:nvPr/>
        </p:nvSpPr>
        <p:spPr>
          <a:xfrm rot="15904825">
            <a:off x="5866711" y="2455970"/>
            <a:ext cx="381908" cy="164866"/>
          </a:xfrm>
          <a:prstGeom prst="rightArrow">
            <a:avLst/>
          </a:prstGeom>
          <a:solidFill>
            <a:srgbClr val="FF0000">
              <a:alpha val="751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079BDA13-2480-CF42-B16E-77A93A6BAAA0}"/>
              </a:ext>
            </a:extLst>
          </p:cNvPr>
          <p:cNvCxnSpPr>
            <a:cxnSpLocks/>
          </p:cNvCxnSpPr>
          <p:nvPr/>
        </p:nvCxnSpPr>
        <p:spPr>
          <a:xfrm flipH="1" flipV="1">
            <a:off x="6194194" y="5257560"/>
            <a:ext cx="253851" cy="269955"/>
          </a:xfrm>
          <a:prstGeom prst="straightConnector1">
            <a:avLst/>
          </a:prstGeom>
          <a:ln w="15875">
            <a:solidFill>
              <a:srgbClr val="FF0000">
                <a:alpha val="7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7DB15878-AB66-BD4F-BB49-BAC118DF7354}"/>
              </a:ext>
            </a:extLst>
          </p:cNvPr>
          <p:cNvCxnSpPr>
            <a:cxnSpLocks/>
          </p:cNvCxnSpPr>
          <p:nvPr/>
        </p:nvCxnSpPr>
        <p:spPr>
          <a:xfrm flipV="1">
            <a:off x="4612525" y="4724573"/>
            <a:ext cx="292723" cy="235344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AA31396-190D-314D-B893-25A57B156D9E}"/>
              </a:ext>
            </a:extLst>
          </p:cNvPr>
          <p:cNvCxnSpPr>
            <a:cxnSpLocks/>
          </p:cNvCxnSpPr>
          <p:nvPr/>
        </p:nvCxnSpPr>
        <p:spPr>
          <a:xfrm flipV="1">
            <a:off x="4275763" y="4357475"/>
            <a:ext cx="336714" cy="173284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DAB5AB35-8549-5D4E-8679-A54DBD4AC70F}"/>
              </a:ext>
            </a:extLst>
          </p:cNvPr>
          <p:cNvCxnSpPr>
            <a:cxnSpLocks/>
          </p:cNvCxnSpPr>
          <p:nvPr/>
        </p:nvCxnSpPr>
        <p:spPr>
          <a:xfrm flipV="1">
            <a:off x="5016412" y="5167577"/>
            <a:ext cx="180855" cy="31840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円/楕円 53">
            <a:extLst>
              <a:ext uri="{FF2B5EF4-FFF2-40B4-BE49-F238E27FC236}">
                <a16:creationId xmlns:a16="http://schemas.microsoft.com/office/drawing/2014/main" id="{002BF013-7ABB-124B-84A4-80C9B8A2CBB8}"/>
              </a:ext>
            </a:extLst>
          </p:cNvPr>
          <p:cNvSpPr/>
          <p:nvPr/>
        </p:nvSpPr>
        <p:spPr>
          <a:xfrm rot="12646364">
            <a:off x="5710907" y="3261876"/>
            <a:ext cx="509652" cy="943437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lumMod val="0"/>
                  <a:lumOff val="100000"/>
                </a:schemeClr>
              </a:gs>
              <a:gs pos="0">
                <a:schemeClr val="accent1">
                  <a:alpha val="62000"/>
                  <a:lumMod val="36000"/>
                  <a:lumOff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右矢印 54">
            <a:extLst>
              <a:ext uri="{FF2B5EF4-FFF2-40B4-BE49-F238E27FC236}">
                <a16:creationId xmlns:a16="http://schemas.microsoft.com/office/drawing/2014/main" id="{EC441899-1606-E643-88E9-7070407615FC}"/>
              </a:ext>
            </a:extLst>
          </p:cNvPr>
          <p:cNvSpPr/>
          <p:nvPr/>
        </p:nvSpPr>
        <p:spPr>
          <a:xfrm rot="17826470">
            <a:off x="5633751" y="3811391"/>
            <a:ext cx="381908" cy="1648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00CD86D3-5AE5-DB40-87EA-3EA4BF5005A8}"/>
              </a:ext>
            </a:extLst>
          </p:cNvPr>
          <p:cNvSpPr txBox="1"/>
          <p:nvPr/>
        </p:nvSpPr>
        <p:spPr>
          <a:xfrm>
            <a:off x="6720163" y="2334381"/>
            <a:ext cx="959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/>
              <a:t>左右の肺へ</a:t>
            </a:r>
            <a:endParaRPr kumimoji="1" lang="ja-JP" altLang="en-US" sz="120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6AB73C4-4E63-9F41-9295-837A1CB09C77}"/>
              </a:ext>
            </a:extLst>
          </p:cNvPr>
          <p:cNvSpPr txBox="1"/>
          <p:nvPr/>
        </p:nvSpPr>
        <p:spPr>
          <a:xfrm>
            <a:off x="5907282" y="1752211"/>
            <a:ext cx="1592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/>
              <a:t>全身へ</a:t>
            </a:r>
            <a:endParaRPr kumimoji="1" lang="ja-JP" altLang="en-US" sz="120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9974" y="-79715"/>
            <a:ext cx="8107388" cy="1325563"/>
          </a:xfrm>
        </p:spPr>
        <p:txBody>
          <a:bodyPr>
            <a:normAutofit/>
          </a:bodyPr>
          <a:lstStyle/>
          <a:p>
            <a:r>
              <a:rPr kumimoji="1" lang="ja-JP" altLang="en-US" sz="4000" dirty="0"/>
              <a:t>心臓の動き方　　　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1042" y="988509"/>
            <a:ext cx="10515600" cy="653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心房、心室が縮むことと弁の働きで、血液が送り出される</a:t>
            </a:r>
            <a:endParaRPr lang="en-US" altLang="ja-JP" dirty="0"/>
          </a:p>
        </p:txBody>
      </p:sp>
      <p:pic>
        <p:nvPicPr>
          <p:cNvPr id="58" name="図 57" descr="食品, 挿絵 が含まれている画像&#10;&#10;自動的に生成された説明">
            <a:extLst>
              <a:ext uri="{FF2B5EF4-FFF2-40B4-BE49-F238E27FC236}">
                <a16:creationId xmlns:a16="http://schemas.microsoft.com/office/drawing/2014/main" id="{D640F196-16FB-AE43-B2F0-B586FC5F4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198" y="1609706"/>
            <a:ext cx="5875942" cy="415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302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4788</TotalTime>
  <Words>529</Words>
  <Application>Microsoft Macintosh PowerPoint</Application>
  <PresentationFormat>ワイド画面</PresentationFormat>
  <Paragraphs>80</Paragraphs>
  <Slides>11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Office テーマ</vt:lpstr>
      <vt:lpstr>心臓のつくりとはたらき</vt:lpstr>
      <vt:lpstr>お使いになるときのご注意</vt:lpstr>
      <vt:lpstr>自分の脈拍を調べよう</vt:lpstr>
      <vt:lpstr>心臓はどのようにして血液を循環させているのだろうか。</vt:lpstr>
      <vt:lpstr>　　　ヒトの心臓の内部のつくり</vt:lpstr>
      <vt:lpstr>心臓の動き方　　　</vt:lpstr>
      <vt:lpstr>心臓の動き方　　　</vt:lpstr>
      <vt:lpstr>心臓の動き方　　　</vt:lpstr>
      <vt:lpstr>心臓の動き方　　　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心臓のつくりとはたらき</dc:title>
  <dc:creator>富田恵理子</dc:creator>
  <cp:lastModifiedBy>TLVt</cp:lastModifiedBy>
  <cp:revision>39</cp:revision>
  <cp:lastPrinted>2021-08-24T17:01:27Z</cp:lastPrinted>
  <dcterms:created xsi:type="dcterms:W3CDTF">2021-07-27T03:25:38Z</dcterms:created>
  <dcterms:modified xsi:type="dcterms:W3CDTF">2023-09-15T09:38:24Z</dcterms:modified>
</cp:coreProperties>
</file>